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20" r:id="rId4"/>
    <p:sldId id="300" r:id="rId5"/>
    <p:sldId id="302" r:id="rId6"/>
    <p:sldId id="303" r:id="rId7"/>
    <p:sldId id="304" r:id="rId8"/>
    <p:sldId id="305" r:id="rId9"/>
    <p:sldId id="306" r:id="rId10"/>
    <p:sldId id="319" r:id="rId11"/>
    <p:sldId id="307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298" r:id="rId20"/>
    <p:sldId id="299" r:id="rId21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99"/>
    <a:srgbClr val="FFCC00"/>
    <a:srgbClr val="CCCC00"/>
    <a:srgbClr val="99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55" autoAdjust="0"/>
    <p:restoredTop sz="88228" autoAdjust="0"/>
  </p:normalViewPr>
  <p:slideViewPr>
    <p:cSldViewPr>
      <p:cViewPr varScale="1">
        <p:scale>
          <a:sx n="97" d="100"/>
          <a:sy n="97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98" y="-96"/>
      </p:cViewPr>
      <p:guideLst>
        <p:guide orient="horz" pos="2932"/>
        <p:guide pos="219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DAAA91F4-11B8-40A6-A76D-1F2029E23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5" y="0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22775"/>
            <a:ext cx="5564188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5" y="8842375"/>
            <a:ext cx="30130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Aft>
                <a:spcPct val="0"/>
              </a:spcAft>
              <a:defRPr sz="1200" u="none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1DFBA7E-1951-4C3C-9F46-A8B8D3DA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67400" y="2667000"/>
            <a:ext cx="2743200" cy="13938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410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600">
                <a:solidFill>
                  <a:srgbClr val="9900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-38100"/>
            <a:ext cx="219075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38100"/>
            <a:ext cx="641985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6858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4102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76835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u="none"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381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0"/>
            <a:r>
              <a:rPr lang="en-US" smtClean="0"/>
              <a:t>C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310313"/>
          <a:ext cx="762000" cy="547687"/>
        </p:xfrm>
        <a:graphic>
          <a:graphicData uri="http://schemas.openxmlformats.org/presentationml/2006/ole">
            <p:oleObj spid="_x0000_s1026" name="Image" r:id="rId15" imgW="1270289" imgH="914286" progId="">
              <p:embed/>
            </p:oleObj>
          </a:graphicData>
        </a:graphic>
      </p:graphicFrame>
      <p:pic>
        <p:nvPicPr>
          <p:cNvPr id="1032" name="Picture 6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43750" y="9525"/>
            <a:ext cx="2000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6310313"/>
          <a:ext cx="762000" cy="547687"/>
        </p:xfrm>
        <a:graphic>
          <a:graphicData uri="http://schemas.openxmlformats.org/presentationml/2006/ole">
            <p:oleObj spid="_x0000_s1027" name="Image" r:id="rId17" imgW="1270289" imgH="914286" progId="">
              <p:embed/>
            </p:oleObj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143750" y="9525"/>
            <a:ext cx="2000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-112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-112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-112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-112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pitchFamily="-112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Tahoma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Tahoma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Tahoma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Tahoma" pitchFamily="-112" charset="0"/>
        </a:defRPr>
      </a:lvl9pPr>
    </p:titleStyle>
    <p:bodyStyle>
      <a:lvl1pPr marL="346075" indent="-342900" algn="l" rtl="0" eaLnBrk="0" fontAlgn="base" hangingPunct="0">
        <a:spcBef>
          <a:spcPts val="1200"/>
        </a:spcBef>
        <a:spcAft>
          <a:spcPts val="600"/>
        </a:spcAft>
        <a:buClr>
          <a:srgbClr val="990000"/>
        </a:buClr>
        <a:buChar char="•"/>
        <a:defRPr sz="2800">
          <a:solidFill>
            <a:schemeClr val="tx1"/>
          </a:solidFill>
          <a:latin typeface="Times New Roman" pitchFamily="18" charset="0"/>
          <a:ea typeface="ＭＳ Ｐゴシック" pitchFamily="-112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har char="•"/>
        <a:defRPr sz="2400">
          <a:solidFill>
            <a:schemeClr val="tx1"/>
          </a:solidFill>
          <a:latin typeface="Times New Roman" pitchFamily="18" charset="0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har char="•"/>
        <a:defRPr sz="2000">
          <a:solidFill>
            <a:schemeClr val="tx1"/>
          </a:solidFill>
          <a:latin typeface="Times New Roman" pitchFamily="18" charset="0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har char="–"/>
        <a:defRPr sz="1600">
          <a:solidFill>
            <a:schemeClr val="tx1"/>
          </a:solidFill>
          <a:latin typeface="Times New Roman" pitchFamily="18" charset="0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har char="»"/>
        <a:defRPr sz="1400">
          <a:solidFill>
            <a:schemeClr val="tx1"/>
          </a:solidFill>
          <a:latin typeface="Times New Roman" pitchFamily="18" charset="0"/>
          <a:ea typeface="ＭＳ Ｐゴシック" pitchFamily="-112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 b="1" i="1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 b="1" i="1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 b="1" i="1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 b="1" i="1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2644775"/>
            <a:ext cx="6172200" cy="1393825"/>
          </a:xfrm>
        </p:spPr>
        <p:txBody>
          <a:bodyPr/>
          <a:lstStyle/>
          <a:p>
            <a:pPr eaLnBrk="1" hangingPunct="1"/>
            <a:r>
              <a:rPr lang="en-US" sz="3200" smtClean="0">
                <a:ea typeface="ＭＳ Ｐゴシック"/>
              </a:rPr>
              <a:t>From System Specifications to Component Behavioral Models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419600"/>
            <a:ext cx="3276600" cy="1828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800" b="1" smtClean="0">
                <a:ea typeface="ＭＳ Ｐゴシック"/>
              </a:rPr>
              <a:t>Ivo Krka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800" b="1" smtClean="0">
                <a:ea typeface="ＭＳ Ｐゴシック"/>
              </a:rPr>
              <a:t>George Edwards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800" b="1" smtClean="0">
                <a:ea typeface="ＭＳ Ｐゴシック"/>
              </a:rPr>
              <a:t>Yuriy Brun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800" b="1" smtClean="0">
                <a:ea typeface="ＭＳ Ｐゴシック"/>
              </a:rPr>
              <a:t>Nenad Medvidovic</a:t>
            </a:r>
          </a:p>
        </p:txBody>
      </p:sp>
    </p:spTree>
  </p:cSld>
  <p:clrMapOvr>
    <a:masterClrMapping/>
  </p:clrMapOvr>
  <p:transition advTm="1151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Times New Roman" pitchFamily="18" charset="0"/>
                <a:ea typeface="ＭＳ Ｐゴシック"/>
              </a:rPr>
              <a:t>Component-Level MTS Synthesis</a:t>
            </a:r>
          </a:p>
        </p:txBody>
      </p:sp>
      <p:grpSp>
        <p:nvGrpSpPr>
          <p:cNvPr id="31758" name="Group 14"/>
          <p:cNvGrpSpPr>
            <a:grpSpLocks/>
          </p:cNvGrpSpPr>
          <p:nvPr/>
        </p:nvGrpSpPr>
        <p:grpSpPr bwMode="auto">
          <a:xfrm>
            <a:off x="381000" y="1981200"/>
            <a:ext cx="8382000" cy="3581400"/>
            <a:chOff x="240" y="1248"/>
            <a:chExt cx="5280" cy="2256"/>
          </a:xfrm>
        </p:grpSpPr>
        <p:sp>
          <p:nvSpPr>
            <p:cNvPr id="4" name="Flowchart: Multidocument 3"/>
            <p:cNvSpPr/>
            <p:nvPr/>
          </p:nvSpPr>
          <p:spPr>
            <a:xfrm>
              <a:off x="240" y="1639"/>
              <a:ext cx="720" cy="384"/>
            </a:xfrm>
            <a:prstGeom prst="flowChartMultidocument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tx2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2400" u="none">
                  <a:solidFill>
                    <a:schemeClr val="tx1"/>
                  </a:solidFill>
                  <a:latin typeface="Times New Roman" pitchFamily="18" charset="0"/>
                  <a:ea typeface="ＭＳ Ｐゴシック"/>
                  <a:cs typeface="ＭＳ Ｐゴシック"/>
                </a:rPr>
                <a:t>Specs</a:t>
              </a:r>
            </a:p>
          </p:txBody>
        </p:sp>
        <p:sp>
          <p:nvSpPr>
            <p:cNvPr id="7" name="Right Arrow 6"/>
            <p:cNvSpPr/>
            <p:nvPr/>
          </p:nvSpPr>
          <p:spPr>
            <a:xfrm rot="21006681">
              <a:off x="1055" y="1545"/>
              <a:ext cx="1394" cy="181"/>
            </a:xfrm>
            <a:prstGeom prst="rightArrow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72" y="2448"/>
              <a:ext cx="1392" cy="672"/>
            </a:xfrm>
            <a:prstGeom prst="rect">
              <a:avLst/>
            </a:prstGeom>
            <a:solidFill>
              <a:srgbClr val="FFCC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2400" u="none"/>
                <a:t>Component-level constraints generation</a:t>
              </a:r>
            </a:p>
          </p:txBody>
        </p:sp>
        <p:sp>
          <p:nvSpPr>
            <p:cNvPr id="9" name="Right Arrow 8"/>
            <p:cNvSpPr>
              <a:spLocks noChangeArrowheads="1"/>
            </p:cNvSpPr>
            <p:nvPr/>
          </p:nvSpPr>
          <p:spPr bwMode="auto">
            <a:xfrm rot="3194204">
              <a:off x="753" y="2119"/>
              <a:ext cx="348" cy="177"/>
            </a:xfrm>
            <a:prstGeom prst="right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rgbClr val="FFFF7A"/>
                </a:gs>
              </a:gsLst>
              <a:lin ang="16200000"/>
            </a:gradFill>
            <a:ln w="9525" algn="ctr">
              <a:solidFill>
                <a:srgbClr val="A6A6A6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10800000" vert="eaVert"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592" y="1248"/>
              <a:ext cx="1104" cy="624"/>
            </a:xfrm>
            <a:prstGeom prst="rect">
              <a:avLst/>
            </a:prstGeom>
            <a:solidFill>
              <a:srgbClr val="FFCC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2400" u="none"/>
                <a:t>Sequence diagram annotation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688" y="2928"/>
              <a:ext cx="1104" cy="576"/>
            </a:xfrm>
            <a:prstGeom prst="rect">
              <a:avLst/>
            </a:prstGeom>
            <a:solidFill>
              <a:srgbClr val="FFCC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2400" u="none"/>
                <a:t>Initial MTS generation</a:t>
              </a:r>
            </a:p>
          </p:txBody>
        </p:sp>
        <p:sp>
          <p:nvSpPr>
            <p:cNvPr id="12" name="Right Arrow 11"/>
            <p:cNvSpPr/>
            <p:nvPr/>
          </p:nvSpPr>
          <p:spPr>
            <a:xfrm rot="1399453">
              <a:off x="2158" y="2964"/>
              <a:ext cx="486" cy="162"/>
            </a:xfrm>
            <a:prstGeom prst="rightArrow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3" name="Right Arrow 12"/>
            <p:cNvSpPr/>
            <p:nvPr/>
          </p:nvSpPr>
          <p:spPr>
            <a:xfrm rot="19160161">
              <a:off x="1617" y="1945"/>
              <a:ext cx="990" cy="174"/>
            </a:xfrm>
            <a:prstGeom prst="rightArrow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416" y="2208"/>
              <a:ext cx="1104" cy="576"/>
            </a:xfrm>
            <a:prstGeom prst="rect">
              <a:avLst/>
            </a:prstGeom>
            <a:solidFill>
              <a:srgbClr val="FFCC99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r>
                <a:rPr lang="en-US" sz="2400" u="none"/>
                <a:t>Final MTS generation</a:t>
              </a:r>
            </a:p>
          </p:txBody>
        </p:sp>
        <p:sp>
          <p:nvSpPr>
            <p:cNvPr id="15" name="Right Arrow 14"/>
            <p:cNvSpPr/>
            <p:nvPr/>
          </p:nvSpPr>
          <p:spPr>
            <a:xfrm rot="1840397">
              <a:off x="3737" y="1777"/>
              <a:ext cx="989" cy="174"/>
            </a:xfrm>
            <a:prstGeom prst="rightArrow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 rot="19913786">
              <a:off x="3932" y="3004"/>
              <a:ext cx="773" cy="176"/>
            </a:xfrm>
            <a:prstGeom prst="rightArrow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  <a:defRPr/>
              </a:pPr>
              <a:endParaRPr lang="en-US" sz="2400" u="none">
                <a:solidFill>
                  <a:srgbClr val="FFFFFF"/>
                </a:solidFill>
                <a:latin typeface="Times New Roman" pitchFamily="18" charset="0"/>
                <a:ea typeface="ＭＳ Ｐゴシック"/>
                <a:cs typeface="ＭＳ Ｐゴシック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57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1758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2"/>
          <p:cNvSpPr>
            <a:spLocks noChangeArrowheads="1"/>
          </p:cNvSpPr>
          <p:nvPr/>
        </p:nvSpPr>
        <p:spPr bwMode="auto">
          <a:xfrm>
            <a:off x="5029200" y="0"/>
            <a:ext cx="4114800" cy="1600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4495800" cy="762000"/>
          </a:xfrm>
        </p:spPr>
        <p:txBody>
          <a:bodyPr/>
          <a:lstStyle/>
          <a:p>
            <a:r>
              <a:rPr lang="en-US" sz="3600" smtClean="0">
                <a:ea typeface="ＭＳ Ｐゴシック"/>
              </a:rPr>
              <a:t>Phase 1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3429000" cy="12954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Pre/post constraints</a:t>
            </a:r>
          </a:p>
          <a:p>
            <a:pPr lvl="1"/>
            <a:r>
              <a:rPr lang="en-US" smtClean="0">
                <a:ea typeface="ＭＳ Ｐゴシック"/>
              </a:rPr>
              <a:t>System-level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3657600" y="2133600"/>
            <a:ext cx="1570038" cy="276225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36869" name="Content Placeholder 2"/>
          <p:cNvSpPr txBox="1">
            <a:spLocks/>
          </p:cNvSpPr>
          <p:nvPr/>
        </p:nvSpPr>
        <p:spPr bwMode="auto">
          <a:xfrm>
            <a:off x="5410200" y="1776413"/>
            <a:ext cx="3581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r>
              <a:rPr lang="en-US" sz="2800" u="none"/>
              <a:t>Pre/post constraints</a:t>
            </a:r>
          </a:p>
          <a:p>
            <a:pPr marL="742950" lvl="1" indent="-28575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2400" u="none"/>
              <a:t>Each component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3657600" y="4267200"/>
            <a:ext cx="1570038" cy="304800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36871" name="TextBox 94" descr="Papyrus"/>
          <p:cNvSpPr txBox="1">
            <a:spLocks noChangeArrowheads="1"/>
          </p:cNvSpPr>
          <p:nvPr/>
        </p:nvSpPr>
        <p:spPr bwMode="auto">
          <a:xfrm>
            <a:off x="5334000" y="3148013"/>
            <a:ext cx="990600" cy="4397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Cache</a:t>
            </a:r>
          </a:p>
        </p:txBody>
      </p:sp>
      <p:sp>
        <p:nvSpPr>
          <p:cNvPr id="36872" name="TextBox 4"/>
          <p:cNvSpPr txBox="1">
            <a:spLocks noChangeArrowheads="1"/>
          </p:cNvSpPr>
          <p:nvPr/>
        </p:nvSpPr>
        <p:spPr bwMode="auto">
          <a:xfrm>
            <a:off x="1066800" y="2971800"/>
            <a:ext cx="1676400" cy="3360738"/>
          </a:xfrm>
          <a:prstGeom prst="rect">
            <a:avLst/>
          </a:prstGeom>
          <a:solidFill>
            <a:schemeClr val="accent1"/>
          </a:solidFill>
          <a:ln w="9525">
            <a:solidFill>
              <a:srgbClr val="7F7F7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600" b="1" u="none"/>
              <a:t>responseCache</a:t>
            </a:r>
            <a:r>
              <a:rPr lang="en-US" sz="1400" u="none"/>
              <a:t> pre: cached = true 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requestServer</a:t>
            </a:r>
            <a:r>
              <a:rPr lang="en-US" sz="1400" b="1" u="none"/>
              <a:t>             </a:t>
            </a:r>
            <a:r>
              <a:rPr lang="en-US" sz="1400" u="none"/>
              <a:t>pre: cached = false post: none</a:t>
            </a:r>
            <a:endParaRPr lang="en-US" sz="14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responseServer</a:t>
            </a:r>
            <a:r>
              <a:rPr lang="en-US" sz="1400" b="1" u="none"/>
              <a:t> </a:t>
            </a:r>
            <a:r>
              <a:rPr lang="en-US" sz="1400" u="none"/>
              <a:t>pre: none	          post: cached = true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dataUpdate</a:t>
            </a:r>
            <a:r>
              <a:rPr lang="en-US" sz="1400" b="1" u="none"/>
              <a:t>      </a:t>
            </a:r>
            <a:r>
              <a:rPr lang="en-US" sz="1400" u="none"/>
              <a:t>pre: none	          post: cached = false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dataChanged</a:t>
            </a:r>
            <a:r>
              <a:rPr lang="en-US" sz="1400" b="1" u="none"/>
              <a:t>   </a:t>
            </a:r>
            <a:r>
              <a:rPr lang="en-US" sz="1400" u="none"/>
              <a:t>pre: none	          post: cached = false</a:t>
            </a:r>
          </a:p>
        </p:txBody>
      </p:sp>
      <p:sp>
        <p:nvSpPr>
          <p:cNvPr id="36873" name="TextBox 4"/>
          <p:cNvSpPr txBox="1">
            <a:spLocks noChangeArrowheads="1"/>
          </p:cNvSpPr>
          <p:nvPr/>
        </p:nvSpPr>
        <p:spPr bwMode="auto">
          <a:xfrm>
            <a:off x="6400800" y="3224213"/>
            <a:ext cx="1752600" cy="26797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7F7F7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600" b="1" u="none"/>
              <a:t>responseCache</a:t>
            </a:r>
            <a:r>
              <a:rPr lang="en-US" sz="1400" u="none"/>
              <a:t> pre: cached = true 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requestServer</a:t>
            </a:r>
            <a:r>
              <a:rPr lang="en-US" sz="1400" b="1" u="none"/>
              <a:t>             </a:t>
            </a:r>
            <a:r>
              <a:rPr lang="en-US" sz="1400" u="none"/>
              <a:t>pre: cached = false post: none</a:t>
            </a:r>
            <a:endParaRPr lang="en-US" sz="14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responseServer</a:t>
            </a:r>
            <a:r>
              <a:rPr lang="en-US" sz="1400" b="1" u="none"/>
              <a:t> </a:t>
            </a:r>
            <a:r>
              <a:rPr lang="en-US" sz="1400" u="none"/>
              <a:t>pre: none	          post: cached = true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dataChanged</a:t>
            </a:r>
            <a:r>
              <a:rPr lang="en-US" sz="1400" b="1" u="none"/>
              <a:t>   </a:t>
            </a:r>
            <a:r>
              <a:rPr lang="en-US" sz="1400" u="none"/>
              <a:t>pre: none	          post: cached = false</a:t>
            </a:r>
          </a:p>
        </p:txBody>
      </p:sp>
      <p:sp>
        <p:nvSpPr>
          <p:cNvPr id="4" name="Flowchart: Multidocument 3"/>
          <p:cNvSpPr>
            <a:spLocks noChangeArrowheads="1"/>
          </p:cNvSpPr>
          <p:nvPr/>
        </p:nvSpPr>
        <p:spPr bwMode="auto">
          <a:xfrm>
            <a:off x="5181600" y="228600"/>
            <a:ext cx="533400" cy="228600"/>
          </a:xfrm>
          <a:prstGeom prst="flowChartMultidocument">
            <a:avLst/>
          </a:prstGeom>
          <a:gradFill rotWithShape="1">
            <a:gsLst>
              <a:gs pos="0">
                <a:srgbClr val="FDEC98">
                  <a:alpha val="70000"/>
                </a:srgbClr>
              </a:gs>
              <a:gs pos="100000">
                <a:srgbClr val="FFFF7A"/>
              </a:gs>
            </a:gsLst>
            <a:lin ang="16200000"/>
          </a:gradFill>
          <a:ln w="6350" algn="ctr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Specs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5867400" y="304800"/>
            <a:ext cx="1143000" cy="76200"/>
          </a:xfrm>
          <a:prstGeom prst="rightArrow">
            <a:avLst>
              <a:gd name="adj1" fmla="val 50000"/>
              <a:gd name="adj2" fmla="val 9736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086600" y="228600"/>
            <a:ext cx="6858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Sequence diagram annotation</a:t>
            </a: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931004">
            <a:off x="6696075" y="1257300"/>
            <a:ext cx="373063" cy="100013"/>
          </a:xfrm>
          <a:prstGeom prst="rightArrow">
            <a:avLst>
              <a:gd name="adj1" fmla="val 50000"/>
              <a:gd name="adj2" fmla="val 62169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86600" y="11430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Initial MTS generation</a:t>
            </a: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-2439839">
            <a:off x="6629400" y="611188"/>
            <a:ext cx="490538" cy="74612"/>
          </a:xfrm>
          <a:prstGeom prst="rightArrow">
            <a:avLst>
              <a:gd name="adj1" fmla="val 50000"/>
              <a:gd name="adj2" fmla="val 5777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229600" y="7620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Final MTS generation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1840397">
            <a:off x="7800975" y="474663"/>
            <a:ext cx="609600" cy="76200"/>
          </a:xfrm>
          <a:prstGeom prst="rightArrow">
            <a:avLst>
              <a:gd name="adj1" fmla="val 50000"/>
              <a:gd name="adj2" fmla="val 70370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-1686214">
            <a:off x="7780338" y="1139825"/>
            <a:ext cx="457200" cy="76200"/>
          </a:xfrm>
          <a:prstGeom prst="rightArrow">
            <a:avLst>
              <a:gd name="adj1" fmla="val 50000"/>
              <a:gd name="adj2" fmla="val 68306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410200" y="609600"/>
            <a:ext cx="1447800" cy="609600"/>
          </a:xfrm>
          <a:prstGeom prst="rect">
            <a:avLst/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1400" b="1" u="none"/>
              <a:t>Component-level constraints generation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3194204">
            <a:off x="5589587" y="387351"/>
            <a:ext cx="149225" cy="228600"/>
          </a:xfrm>
          <a:prstGeom prst="rightArrow">
            <a:avLst>
              <a:gd name="adj1" fmla="val 50000"/>
              <a:gd name="adj2" fmla="val 25431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advTm="16828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Phase 2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3352800" cy="12954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Component pre/post constraints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3810000" y="2286000"/>
            <a:ext cx="1570038" cy="276225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38916" name="Content Placeholder 2"/>
          <p:cNvSpPr txBox="1">
            <a:spLocks/>
          </p:cNvSpPr>
          <p:nvPr/>
        </p:nvSpPr>
        <p:spPr bwMode="auto">
          <a:xfrm>
            <a:off x="5715000" y="1981200"/>
            <a:ext cx="3276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r>
              <a:rPr lang="en-US" sz="2800" u="none"/>
              <a:t>Initial MTS</a:t>
            </a:r>
            <a:endParaRPr lang="en-US" sz="2800" u="none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2400" u="none">
                <a:solidFill>
                  <a:srgbClr val="000000"/>
                </a:solidFill>
              </a:rPr>
              <a:t>Only potential transitions</a:t>
            </a:r>
          </a:p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endParaRPr lang="en-US" sz="2400" u="none"/>
          </a:p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endParaRPr lang="en-US" sz="2000" u="none"/>
          </a:p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endParaRPr lang="en-US" u="none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895600" y="511016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 </a:t>
            </a:r>
            <a:r>
              <a:rPr lang="en-US" sz="1600" u="none">
                <a:solidFill>
                  <a:srgbClr val="000000"/>
                </a:solidFill>
              </a:rPr>
              <a:t>(F)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7010400" y="511016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 </a:t>
            </a:r>
            <a:r>
              <a:rPr lang="en-US" sz="1600" u="none">
                <a:solidFill>
                  <a:srgbClr val="000000"/>
                </a:solidFill>
              </a:rPr>
              <a:t>(T)</a:t>
            </a:r>
          </a:p>
        </p:txBody>
      </p:sp>
      <p:cxnSp>
        <p:nvCxnSpPr>
          <p:cNvPr id="14" name="Straight Arrow Connector 13"/>
          <p:cNvCxnSpPr>
            <a:stCxn id="11" idx="6"/>
            <a:endCxn id="12" idx="2"/>
          </p:cNvCxnSpPr>
          <p:nvPr/>
        </p:nvCxnSpPr>
        <p:spPr>
          <a:xfrm>
            <a:off x="3429000" y="5376863"/>
            <a:ext cx="3581400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0" name="TextBox 25"/>
          <p:cNvSpPr txBox="1">
            <a:spLocks noChangeArrowheads="1"/>
          </p:cNvSpPr>
          <p:nvPr/>
        </p:nvSpPr>
        <p:spPr bwMode="auto">
          <a:xfrm>
            <a:off x="2514600" y="4089400"/>
            <a:ext cx="15240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requestCache?, requestServer?, dataChanged? </a:t>
            </a:r>
          </a:p>
        </p:txBody>
      </p:sp>
      <p:cxnSp>
        <p:nvCxnSpPr>
          <p:cNvPr id="33" name="Curved Connector 32"/>
          <p:cNvCxnSpPr>
            <a:cxnSpLocks noChangeShapeType="1"/>
            <a:stCxn id="11" idx="1"/>
            <a:endCxn id="11" idx="7"/>
          </p:cNvCxnSpPr>
          <p:nvPr/>
        </p:nvCxnSpPr>
        <p:spPr bwMode="auto">
          <a:xfrm rot="5400000" flipV="1">
            <a:off x="3161507" y="4999831"/>
            <a:ext cx="1588" cy="377825"/>
          </a:xfrm>
          <a:prstGeom prst="curvedConnector3">
            <a:avLst>
              <a:gd name="adj1" fmla="val -193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4" name="Curved Connector 33"/>
          <p:cNvCxnSpPr>
            <a:cxnSpLocks noChangeShapeType="1"/>
            <a:stCxn id="12" idx="1"/>
            <a:endCxn id="12" idx="7"/>
          </p:cNvCxnSpPr>
          <p:nvPr/>
        </p:nvCxnSpPr>
        <p:spPr bwMode="auto">
          <a:xfrm rot="5400000" flipV="1">
            <a:off x="7276307" y="4999831"/>
            <a:ext cx="1588" cy="377825"/>
          </a:xfrm>
          <a:prstGeom prst="curvedConnector3">
            <a:avLst>
              <a:gd name="adj1" fmla="val -193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8923" name="TextBox 38"/>
          <p:cNvSpPr txBox="1">
            <a:spLocks noChangeArrowheads="1"/>
          </p:cNvSpPr>
          <p:nvPr/>
        </p:nvSpPr>
        <p:spPr bwMode="auto">
          <a:xfrm>
            <a:off x="4343400" y="50339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responseServer?</a:t>
            </a:r>
          </a:p>
        </p:txBody>
      </p:sp>
      <p:cxnSp>
        <p:nvCxnSpPr>
          <p:cNvPr id="45" name="Straight Arrow Connector 44"/>
          <p:cNvCxnSpPr>
            <a:cxnSpLocks noChangeShapeType="1"/>
            <a:stCxn id="12" idx="3"/>
            <a:endCxn id="11" idx="5"/>
          </p:cNvCxnSpPr>
          <p:nvPr/>
        </p:nvCxnSpPr>
        <p:spPr bwMode="auto">
          <a:xfrm flipH="1">
            <a:off x="3351213" y="5565775"/>
            <a:ext cx="37369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8925" name="TextBox 47"/>
          <p:cNvSpPr txBox="1">
            <a:spLocks noChangeArrowheads="1"/>
          </p:cNvSpPr>
          <p:nvPr/>
        </p:nvSpPr>
        <p:spPr bwMode="auto">
          <a:xfrm>
            <a:off x="4419600" y="56435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dataChanged?</a:t>
            </a:r>
          </a:p>
        </p:txBody>
      </p:sp>
      <p:sp>
        <p:nvSpPr>
          <p:cNvPr id="38926" name="TextBox 48"/>
          <p:cNvSpPr txBox="1">
            <a:spLocks noChangeArrowheads="1"/>
          </p:cNvSpPr>
          <p:nvPr/>
        </p:nvSpPr>
        <p:spPr bwMode="auto">
          <a:xfrm>
            <a:off x="6553200" y="4119563"/>
            <a:ext cx="16002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requestCache?, responseCache?, responseServer? </a:t>
            </a:r>
          </a:p>
        </p:txBody>
      </p:sp>
      <p:sp>
        <p:nvSpPr>
          <p:cNvPr id="38927" name="TextBox 94" descr="Papyrus"/>
          <p:cNvSpPr txBox="1">
            <a:spLocks noChangeArrowheads="1"/>
          </p:cNvSpPr>
          <p:nvPr/>
        </p:nvSpPr>
        <p:spPr bwMode="auto">
          <a:xfrm>
            <a:off x="1143000" y="5186363"/>
            <a:ext cx="990600" cy="4397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Cache</a:t>
            </a:r>
          </a:p>
        </p:txBody>
      </p:sp>
      <p:sp>
        <p:nvSpPr>
          <p:cNvPr id="38928" name="Rectangle 18"/>
          <p:cNvSpPr>
            <a:spLocks noChangeArrowheads="1"/>
          </p:cNvSpPr>
          <p:nvPr/>
        </p:nvSpPr>
        <p:spPr bwMode="auto">
          <a:xfrm>
            <a:off x="5029200" y="0"/>
            <a:ext cx="4114800" cy="1600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lowchart: Multidocument 3"/>
          <p:cNvSpPr>
            <a:spLocks noChangeArrowheads="1"/>
          </p:cNvSpPr>
          <p:nvPr/>
        </p:nvSpPr>
        <p:spPr bwMode="auto">
          <a:xfrm>
            <a:off x="5181600" y="152400"/>
            <a:ext cx="533400" cy="228600"/>
          </a:xfrm>
          <a:prstGeom prst="flowChartMultidocument">
            <a:avLst/>
          </a:prstGeom>
          <a:gradFill rotWithShape="1">
            <a:gsLst>
              <a:gs pos="0">
                <a:srgbClr val="FDEC98">
                  <a:alpha val="70000"/>
                </a:srgbClr>
              </a:gs>
              <a:gs pos="100000">
                <a:srgbClr val="FFFF7A"/>
              </a:gs>
            </a:gsLst>
            <a:lin ang="16200000"/>
          </a:gradFill>
          <a:ln w="6350" algn="ctr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Specs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5867400" y="228600"/>
            <a:ext cx="1143000" cy="76200"/>
          </a:xfrm>
          <a:prstGeom prst="rightArrow">
            <a:avLst>
              <a:gd name="adj1" fmla="val 50000"/>
              <a:gd name="adj2" fmla="val 9736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15000" y="609600"/>
            <a:ext cx="9144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Component-level constraints generation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3194204">
            <a:off x="5552282" y="477043"/>
            <a:ext cx="152400" cy="100013"/>
          </a:xfrm>
          <a:prstGeom prst="rightArrow">
            <a:avLst>
              <a:gd name="adj1" fmla="val 50000"/>
              <a:gd name="adj2" fmla="val 3875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rot="10800000" vert="eaVert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7086600" y="152400"/>
            <a:ext cx="6858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Sequence diagram annotation</a:t>
            </a:r>
          </a:p>
        </p:txBody>
      </p:sp>
      <p:sp>
        <p:nvSpPr>
          <p:cNvPr id="3" name="Right Arrow 11"/>
          <p:cNvSpPr>
            <a:spLocks noChangeArrowheads="1"/>
          </p:cNvSpPr>
          <p:nvPr/>
        </p:nvSpPr>
        <p:spPr bwMode="auto">
          <a:xfrm rot="931004">
            <a:off x="6238875" y="1085850"/>
            <a:ext cx="611188" cy="133350"/>
          </a:xfrm>
          <a:prstGeom prst="rightArrow">
            <a:avLst>
              <a:gd name="adj1" fmla="val 50000"/>
              <a:gd name="adj2" fmla="val 139419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-2439839">
            <a:off x="6596063" y="609600"/>
            <a:ext cx="490537" cy="74613"/>
          </a:xfrm>
          <a:prstGeom prst="rightArrow">
            <a:avLst>
              <a:gd name="adj1" fmla="val 50000"/>
              <a:gd name="adj2" fmla="val 57770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8229600" y="6858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Final MTS generation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1840397">
            <a:off x="7800975" y="398463"/>
            <a:ext cx="609600" cy="76200"/>
          </a:xfrm>
          <a:prstGeom prst="rightArrow">
            <a:avLst>
              <a:gd name="adj1" fmla="val 50000"/>
              <a:gd name="adj2" fmla="val 70370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-1686214">
            <a:off x="7780338" y="1063625"/>
            <a:ext cx="457200" cy="76200"/>
          </a:xfrm>
          <a:prstGeom prst="rightArrow">
            <a:avLst>
              <a:gd name="adj1" fmla="val 50000"/>
              <a:gd name="adj2" fmla="val 68306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6858000" y="990600"/>
            <a:ext cx="1143000" cy="533400"/>
          </a:xfrm>
          <a:prstGeom prst="rect">
            <a:avLst/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1400" b="1" u="none"/>
              <a:t>Initial MTS generation</a:t>
            </a:r>
          </a:p>
        </p:txBody>
      </p:sp>
      <p:sp>
        <p:nvSpPr>
          <p:cNvPr id="38940" name="AutoShape 40"/>
          <p:cNvSpPr>
            <a:spLocks noChangeArrowheads="1"/>
          </p:cNvSpPr>
          <p:nvPr/>
        </p:nvSpPr>
        <p:spPr bwMode="auto">
          <a:xfrm>
            <a:off x="2743200" y="5181600"/>
            <a:ext cx="228600" cy="762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215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Phase 3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3352800" cy="12954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Pre/post constraints</a:t>
            </a:r>
          </a:p>
          <a:p>
            <a:r>
              <a:rPr lang="en-US" smtClean="0">
                <a:ea typeface="ＭＳ Ｐゴシック"/>
              </a:rPr>
              <a:t>Scenarios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3505200" y="2466975"/>
            <a:ext cx="1570038" cy="276225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34820" name="Content Placeholder 2"/>
          <p:cNvSpPr txBox="1">
            <a:spLocks/>
          </p:cNvSpPr>
          <p:nvPr/>
        </p:nvSpPr>
        <p:spPr bwMode="auto">
          <a:xfrm>
            <a:off x="5257800" y="1981200"/>
            <a:ext cx="373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r>
              <a:rPr lang="en-US" sz="2800" u="none"/>
              <a:t>Annotated scenarios</a:t>
            </a:r>
          </a:p>
          <a:p>
            <a:pPr marL="742950" lvl="1" indent="-28575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2400" u="none"/>
              <a:t>Conditions must hold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05200" y="4676775"/>
            <a:ext cx="1570038" cy="276225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40966" name="TextBox 11"/>
          <p:cNvSpPr txBox="1">
            <a:spLocks noChangeArrowheads="1"/>
          </p:cNvSpPr>
          <p:nvPr/>
        </p:nvSpPr>
        <p:spPr bwMode="auto">
          <a:xfrm>
            <a:off x="7086600" y="39624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F</a:t>
            </a:r>
          </a:p>
        </p:txBody>
      </p:sp>
      <p:sp>
        <p:nvSpPr>
          <p:cNvPr id="40967" name="TextBox 12"/>
          <p:cNvSpPr txBox="1">
            <a:spLocks noChangeArrowheads="1"/>
          </p:cNvSpPr>
          <p:nvPr/>
        </p:nvSpPr>
        <p:spPr bwMode="auto">
          <a:xfrm>
            <a:off x="7086600" y="51054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T</a:t>
            </a:r>
          </a:p>
        </p:txBody>
      </p:sp>
      <p:sp>
        <p:nvSpPr>
          <p:cNvPr id="40968" name="TextBox 13"/>
          <p:cNvSpPr txBox="1">
            <a:spLocks noChangeArrowheads="1"/>
          </p:cNvSpPr>
          <p:nvPr/>
        </p:nvSpPr>
        <p:spPr bwMode="auto">
          <a:xfrm>
            <a:off x="6705600" y="47244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F</a:t>
            </a:r>
          </a:p>
        </p:txBody>
      </p:sp>
      <p:sp>
        <p:nvSpPr>
          <p:cNvPr id="40969" name="TextBox 14"/>
          <p:cNvSpPr txBox="1">
            <a:spLocks noChangeArrowheads="1"/>
          </p:cNvSpPr>
          <p:nvPr/>
        </p:nvSpPr>
        <p:spPr bwMode="auto">
          <a:xfrm>
            <a:off x="6705600" y="43434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F</a:t>
            </a:r>
          </a:p>
        </p:txBody>
      </p:sp>
      <p:sp>
        <p:nvSpPr>
          <p:cNvPr id="40970" name="TextBox 15"/>
          <p:cNvSpPr txBox="1">
            <a:spLocks noChangeArrowheads="1"/>
          </p:cNvSpPr>
          <p:nvPr/>
        </p:nvSpPr>
        <p:spPr bwMode="auto">
          <a:xfrm>
            <a:off x="7086600" y="54864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T</a:t>
            </a:r>
          </a:p>
        </p:txBody>
      </p:sp>
      <p:sp>
        <p:nvSpPr>
          <p:cNvPr id="40971" name="TextBox 22"/>
          <p:cNvSpPr txBox="1">
            <a:spLocks noChangeArrowheads="1"/>
          </p:cNvSpPr>
          <p:nvPr/>
        </p:nvSpPr>
        <p:spPr bwMode="auto">
          <a:xfrm>
            <a:off x="7086600" y="5832475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T</a:t>
            </a:r>
          </a:p>
        </p:txBody>
      </p:sp>
      <p:sp>
        <p:nvSpPr>
          <p:cNvPr id="40972" name="TextBox 23"/>
          <p:cNvSpPr txBox="1">
            <a:spLocks noChangeArrowheads="1"/>
          </p:cNvSpPr>
          <p:nvPr/>
        </p:nvSpPr>
        <p:spPr bwMode="auto">
          <a:xfrm>
            <a:off x="7086600" y="6172200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none"/>
              <a:t>T</a:t>
            </a:r>
          </a:p>
        </p:txBody>
      </p:sp>
      <p:sp>
        <p:nvSpPr>
          <p:cNvPr id="34829" name="TextBox 94" descr="Papyrus"/>
          <p:cNvSpPr txBox="1">
            <a:spLocks noChangeArrowheads="1"/>
          </p:cNvSpPr>
          <p:nvPr/>
        </p:nvSpPr>
        <p:spPr bwMode="auto">
          <a:xfrm>
            <a:off x="381000" y="3657600"/>
            <a:ext cx="990600" cy="4397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Cache</a:t>
            </a:r>
          </a:p>
        </p:txBody>
      </p:sp>
      <p:sp>
        <p:nvSpPr>
          <p:cNvPr id="34830" name="TextBox 4"/>
          <p:cNvSpPr txBox="1">
            <a:spLocks noChangeArrowheads="1"/>
          </p:cNvSpPr>
          <p:nvPr/>
        </p:nvSpPr>
        <p:spPr bwMode="auto">
          <a:xfrm>
            <a:off x="1447800" y="3733800"/>
            <a:ext cx="1752600" cy="26797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7F7F7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600" b="1" u="none"/>
              <a:t>responseCache</a:t>
            </a:r>
            <a:r>
              <a:rPr lang="en-US" sz="1400" u="none"/>
              <a:t> pre: cached = true 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requestServer</a:t>
            </a:r>
            <a:r>
              <a:rPr lang="en-US" sz="1400" b="1" u="none"/>
              <a:t>             </a:t>
            </a:r>
            <a:r>
              <a:rPr lang="en-US" sz="1400" u="none"/>
              <a:t>pre: cached = false post: none</a:t>
            </a:r>
            <a:endParaRPr lang="en-US" sz="14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responseServer</a:t>
            </a:r>
            <a:r>
              <a:rPr lang="en-US" sz="1400" b="1" u="none"/>
              <a:t> </a:t>
            </a:r>
            <a:r>
              <a:rPr lang="en-US" sz="1400" u="none"/>
              <a:t>pre: none	          post: cached = true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u="none"/>
              <a:t>dataChanged</a:t>
            </a:r>
            <a:r>
              <a:rPr lang="en-US" sz="1400" b="1" u="none"/>
              <a:t>   </a:t>
            </a:r>
            <a:r>
              <a:rPr lang="en-US" sz="1400" u="none"/>
              <a:t>pre: none	          post: cached = false</a:t>
            </a:r>
          </a:p>
        </p:txBody>
      </p:sp>
      <p:sp>
        <p:nvSpPr>
          <p:cNvPr id="40975" name="Rectangle 6"/>
          <p:cNvSpPr>
            <a:spLocks noChangeArrowheads="1"/>
          </p:cNvSpPr>
          <p:nvPr/>
        </p:nvSpPr>
        <p:spPr bwMode="auto">
          <a:xfrm>
            <a:off x="6629400" y="3429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Cache</a:t>
            </a:r>
          </a:p>
        </p:txBody>
      </p:sp>
      <p:sp>
        <p:nvSpPr>
          <p:cNvPr id="40976" name="Line 10"/>
          <p:cNvSpPr>
            <a:spLocks noChangeShapeType="1"/>
          </p:cNvSpPr>
          <p:nvPr/>
        </p:nvSpPr>
        <p:spPr bwMode="auto">
          <a:xfrm>
            <a:off x="7086600" y="3810000"/>
            <a:ext cx="0" cy="2743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Line 11"/>
          <p:cNvSpPr>
            <a:spLocks noChangeShapeType="1"/>
          </p:cNvSpPr>
          <p:nvPr/>
        </p:nvSpPr>
        <p:spPr bwMode="auto">
          <a:xfrm>
            <a:off x="5410200" y="4267200"/>
            <a:ext cx="1676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8" name="Line 12"/>
          <p:cNvSpPr>
            <a:spLocks noChangeShapeType="1"/>
          </p:cNvSpPr>
          <p:nvPr/>
        </p:nvSpPr>
        <p:spPr bwMode="auto">
          <a:xfrm>
            <a:off x="7086600" y="4648200"/>
            <a:ext cx="1600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Line 13"/>
          <p:cNvSpPr>
            <a:spLocks noChangeShapeType="1"/>
          </p:cNvSpPr>
          <p:nvPr/>
        </p:nvSpPr>
        <p:spPr bwMode="auto">
          <a:xfrm flipH="1">
            <a:off x="7086600" y="5029200"/>
            <a:ext cx="1600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Line 14"/>
          <p:cNvSpPr>
            <a:spLocks noChangeShapeType="1"/>
          </p:cNvSpPr>
          <p:nvPr/>
        </p:nvSpPr>
        <p:spPr bwMode="auto">
          <a:xfrm flipH="1">
            <a:off x="5334000" y="54102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Line 15"/>
          <p:cNvSpPr>
            <a:spLocks noChangeShapeType="1"/>
          </p:cNvSpPr>
          <p:nvPr/>
        </p:nvSpPr>
        <p:spPr bwMode="auto">
          <a:xfrm>
            <a:off x="5334000" y="57912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2" name="Line 16"/>
          <p:cNvSpPr>
            <a:spLocks noChangeShapeType="1"/>
          </p:cNvSpPr>
          <p:nvPr/>
        </p:nvSpPr>
        <p:spPr bwMode="auto">
          <a:xfrm flipH="1">
            <a:off x="5334000" y="61722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3" name="Text Box 17"/>
          <p:cNvSpPr txBox="1">
            <a:spLocks noChangeArrowheads="1"/>
          </p:cNvSpPr>
          <p:nvPr/>
        </p:nvSpPr>
        <p:spPr bwMode="auto">
          <a:xfrm>
            <a:off x="5410200" y="400685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requestCache</a:t>
            </a:r>
          </a:p>
        </p:txBody>
      </p:sp>
      <p:sp>
        <p:nvSpPr>
          <p:cNvPr id="40984" name="Text Box 18"/>
          <p:cNvSpPr txBox="1">
            <a:spLocks noChangeArrowheads="1"/>
          </p:cNvSpPr>
          <p:nvPr/>
        </p:nvSpPr>
        <p:spPr bwMode="auto">
          <a:xfrm>
            <a:off x="7162800" y="4343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requestServer</a:t>
            </a:r>
          </a:p>
        </p:txBody>
      </p:sp>
      <p:sp>
        <p:nvSpPr>
          <p:cNvPr id="40985" name="Text Box 19"/>
          <p:cNvSpPr txBox="1">
            <a:spLocks noChangeArrowheads="1"/>
          </p:cNvSpPr>
          <p:nvPr/>
        </p:nvSpPr>
        <p:spPr bwMode="auto">
          <a:xfrm>
            <a:off x="7162800" y="47244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responseServer</a:t>
            </a:r>
          </a:p>
        </p:txBody>
      </p:sp>
      <p:sp>
        <p:nvSpPr>
          <p:cNvPr id="40986" name="Text Box 20"/>
          <p:cNvSpPr txBox="1">
            <a:spLocks noChangeArrowheads="1"/>
          </p:cNvSpPr>
          <p:nvPr/>
        </p:nvSpPr>
        <p:spPr bwMode="auto">
          <a:xfrm>
            <a:off x="5334000" y="5105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responseCache</a:t>
            </a:r>
          </a:p>
        </p:txBody>
      </p:sp>
      <p:sp>
        <p:nvSpPr>
          <p:cNvPr id="40987" name="Text Box 21"/>
          <p:cNvSpPr txBox="1">
            <a:spLocks noChangeArrowheads="1"/>
          </p:cNvSpPr>
          <p:nvPr/>
        </p:nvSpPr>
        <p:spPr bwMode="auto">
          <a:xfrm>
            <a:off x="5410200" y="5486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requestCache</a:t>
            </a:r>
          </a:p>
        </p:txBody>
      </p:sp>
      <p:sp>
        <p:nvSpPr>
          <p:cNvPr id="40988" name="Text Box 22"/>
          <p:cNvSpPr txBox="1">
            <a:spLocks noChangeArrowheads="1"/>
          </p:cNvSpPr>
          <p:nvPr/>
        </p:nvSpPr>
        <p:spPr bwMode="auto">
          <a:xfrm>
            <a:off x="5334000" y="5867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u="none">
                <a:latin typeface="Tahoma" pitchFamily="34" charset="0"/>
              </a:rPr>
              <a:t>responseCache</a:t>
            </a:r>
          </a:p>
        </p:txBody>
      </p:sp>
      <p:sp>
        <p:nvSpPr>
          <p:cNvPr id="40989" name="Rectangle 33"/>
          <p:cNvSpPr>
            <a:spLocks noChangeArrowheads="1"/>
          </p:cNvSpPr>
          <p:nvPr/>
        </p:nvSpPr>
        <p:spPr bwMode="auto">
          <a:xfrm>
            <a:off x="5029200" y="0"/>
            <a:ext cx="4114800" cy="1600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lowchart: Multidocument 3"/>
          <p:cNvSpPr>
            <a:spLocks noChangeArrowheads="1"/>
          </p:cNvSpPr>
          <p:nvPr/>
        </p:nvSpPr>
        <p:spPr bwMode="auto">
          <a:xfrm>
            <a:off x="5257800" y="304800"/>
            <a:ext cx="533400" cy="228600"/>
          </a:xfrm>
          <a:prstGeom prst="flowChartMultidocument">
            <a:avLst/>
          </a:prstGeom>
          <a:gradFill rotWithShape="1">
            <a:gsLst>
              <a:gs pos="0">
                <a:srgbClr val="FDEC98">
                  <a:alpha val="70000"/>
                </a:srgbClr>
              </a:gs>
              <a:gs pos="100000">
                <a:srgbClr val="FFFF7A"/>
              </a:gs>
            </a:gsLst>
            <a:lin ang="16200000"/>
          </a:gradFill>
          <a:ln w="6350" algn="ctr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Specs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5867400" y="381000"/>
            <a:ext cx="1143000" cy="152400"/>
          </a:xfrm>
          <a:prstGeom prst="rightArrow">
            <a:avLst>
              <a:gd name="adj1" fmla="val 50000"/>
              <a:gd name="adj2" fmla="val 97361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791200" y="762000"/>
            <a:ext cx="9144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Component-level constraints generation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3194204">
            <a:off x="5628482" y="629443"/>
            <a:ext cx="152400" cy="100013"/>
          </a:xfrm>
          <a:prstGeom prst="rightArrow">
            <a:avLst>
              <a:gd name="adj1" fmla="val 50000"/>
              <a:gd name="adj2" fmla="val 3875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7086600" y="152400"/>
            <a:ext cx="1066800" cy="609600"/>
          </a:xfrm>
          <a:prstGeom prst="rect">
            <a:avLst/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1400" b="1" u="none"/>
              <a:t>Sequence diagram annotation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162800" y="12192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Initial MTS generation</a:t>
            </a: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 rot="931004">
            <a:off x="6318250" y="1271588"/>
            <a:ext cx="836613" cy="100012"/>
          </a:xfrm>
          <a:prstGeom prst="rightArrow">
            <a:avLst>
              <a:gd name="adj1" fmla="val 50000"/>
              <a:gd name="adj2" fmla="val 139419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-2439839">
            <a:off x="6629400" y="838200"/>
            <a:ext cx="490538" cy="152400"/>
          </a:xfrm>
          <a:prstGeom prst="rightArrow">
            <a:avLst>
              <a:gd name="adj1" fmla="val 50000"/>
              <a:gd name="adj2" fmla="val 57770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305800" y="8382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Final MTS generation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1840397">
            <a:off x="8229600" y="687388"/>
            <a:ext cx="333375" cy="74612"/>
          </a:xfrm>
          <a:prstGeom prst="rightArrow">
            <a:avLst>
              <a:gd name="adj1" fmla="val 50000"/>
              <a:gd name="adj2" fmla="val 39303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-1686214">
            <a:off x="7856538" y="1216025"/>
            <a:ext cx="457200" cy="76200"/>
          </a:xfrm>
          <a:prstGeom prst="rightArrow">
            <a:avLst>
              <a:gd name="adj1" fmla="val 50000"/>
              <a:gd name="adj2" fmla="val 68306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1066800" y="2628900"/>
            <a:ext cx="7239000" cy="4953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none"/>
              <a:t>The data is initially not cached.</a:t>
            </a:r>
          </a:p>
        </p:txBody>
      </p:sp>
    </p:spTree>
    <p:custDataLst>
      <p:tags r:id="rId1"/>
    </p:custDataLst>
  </p:cSld>
  <p:clrMapOvr>
    <a:masterClrMapping/>
  </p:clrMapOvr>
  <p:transition advTm="17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17" grpId="0" animBg="1"/>
      <p:bldP spid="34820" grpId="0"/>
      <p:bldP spid="10" grpId="0" animBg="1"/>
      <p:bldP spid="34829" grpId="0" animBg="1"/>
      <p:bldP spid="34830" grpId="0" animBg="1"/>
      <p:bldP spid="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Phase 4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3276600" cy="12954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Initial MTS</a:t>
            </a:r>
          </a:p>
          <a:p>
            <a:r>
              <a:rPr lang="en-US" smtClean="0">
                <a:ea typeface="ＭＳ Ｐゴシック"/>
              </a:rPr>
              <a:t>Annotated SDs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3657600" y="1905000"/>
            <a:ext cx="1570038" cy="276225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  <p:sp>
        <p:nvSpPr>
          <p:cNvPr id="35844" name="Content Placeholder 2"/>
          <p:cNvSpPr txBox="1">
            <a:spLocks/>
          </p:cNvSpPr>
          <p:nvPr/>
        </p:nvSpPr>
        <p:spPr bwMode="auto">
          <a:xfrm>
            <a:off x="5486400" y="1752600"/>
            <a:ext cx="3429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r>
              <a:rPr lang="en-US" sz="2800" u="none"/>
              <a:t>Final MTS</a:t>
            </a:r>
            <a:endParaRPr lang="en-US" sz="2800" u="none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2400" u="none">
                <a:solidFill>
                  <a:srgbClr val="000000"/>
                </a:solidFill>
              </a:rPr>
              <a:t>Strong refinement</a:t>
            </a:r>
            <a:endParaRPr lang="en-US" u="none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2209800" y="3654425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 </a:t>
            </a:r>
            <a:r>
              <a:rPr lang="en-US" sz="1600" u="none">
                <a:solidFill>
                  <a:srgbClr val="000000"/>
                </a:solidFill>
              </a:rPr>
              <a:t>(F)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876800" y="3654425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 </a:t>
            </a:r>
            <a:r>
              <a:rPr lang="en-US" sz="1600" u="none">
                <a:solidFill>
                  <a:srgbClr val="000000"/>
                </a:solidFill>
              </a:rPr>
              <a:t>(F)</a:t>
            </a:r>
          </a:p>
        </p:txBody>
      </p:sp>
      <p:cxnSp>
        <p:nvCxnSpPr>
          <p:cNvPr id="14" name="Straight Arrow Connector 13"/>
          <p:cNvCxnSpPr>
            <a:stCxn id="11" idx="6"/>
            <a:endCxn id="12" idx="2"/>
          </p:cNvCxnSpPr>
          <p:nvPr/>
        </p:nvCxnSpPr>
        <p:spPr>
          <a:xfrm>
            <a:off x="2743200" y="3921125"/>
            <a:ext cx="2133600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752600" y="3260725"/>
            <a:ext cx="15240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dataChanged? </a:t>
            </a:r>
          </a:p>
        </p:txBody>
      </p:sp>
      <p:cxnSp>
        <p:nvCxnSpPr>
          <p:cNvPr id="33" name="Curved Connector 32"/>
          <p:cNvCxnSpPr>
            <a:cxnSpLocks noChangeShapeType="1"/>
            <a:stCxn id="11" idx="1"/>
            <a:endCxn id="11" idx="7"/>
          </p:cNvCxnSpPr>
          <p:nvPr/>
        </p:nvCxnSpPr>
        <p:spPr bwMode="auto">
          <a:xfrm rot="5400000" flipV="1">
            <a:off x="2475707" y="3544094"/>
            <a:ext cx="1587" cy="377825"/>
          </a:xfrm>
          <a:prstGeom prst="curvedConnector3">
            <a:avLst>
              <a:gd name="adj1" fmla="val -125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4" name="Curved Connector 33"/>
          <p:cNvCxnSpPr>
            <a:cxnSpLocks noChangeShapeType="1"/>
            <a:stCxn id="12" idx="1"/>
            <a:endCxn id="12" idx="7"/>
          </p:cNvCxnSpPr>
          <p:nvPr/>
        </p:nvCxnSpPr>
        <p:spPr bwMode="auto">
          <a:xfrm rot="5400000" flipV="1">
            <a:off x="5142707" y="3544094"/>
            <a:ext cx="1587" cy="377825"/>
          </a:xfrm>
          <a:prstGeom prst="curvedConnector3">
            <a:avLst>
              <a:gd name="adj1" fmla="val -113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19" name="TextBox 38"/>
          <p:cNvSpPr txBox="1">
            <a:spLocks noChangeArrowheads="1"/>
          </p:cNvSpPr>
          <p:nvPr/>
        </p:nvSpPr>
        <p:spPr bwMode="auto">
          <a:xfrm>
            <a:off x="3124200" y="3578225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</a:t>
            </a:r>
          </a:p>
        </p:txBody>
      </p:sp>
      <p:cxnSp>
        <p:nvCxnSpPr>
          <p:cNvPr id="45" name="Straight Arrow Connector 44"/>
          <p:cNvCxnSpPr>
            <a:cxnSpLocks noChangeShapeType="1"/>
            <a:stCxn id="12" idx="3"/>
            <a:endCxn id="11" idx="5"/>
          </p:cNvCxnSpPr>
          <p:nvPr/>
        </p:nvCxnSpPr>
        <p:spPr bwMode="auto">
          <a:xfrm flipH="1">
            <a:off x="2665413" y="4110038"/>
            <a:ext cx="2289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200400" y="4187825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dataChanged?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7621588" y="3654425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S3 </a:t>
            </a:r>
            <a:r>
              <a:rPr lang="en-US" sz="1600" u="none">
                <a:solidFill>
                  <a:srgbClr val="000000"/>
                </a:solidFill>
              </a:rPr>
              <a:t>(F)</a:t>
            </a:r>
          </a:p>
        </p:txBody>
      </p:sp>
      <p:cxnSp>
        <p:nvCxnSpPr>
          <p:cNvPr id="23" name="Straight Arrow Connector 22"/>
          <p:cNvCxnSpPr>
            <a:stCxn id="12" idx="6"/>
            <a:endCxn id="22" idx="2"/>
          </p:cNvCxnSpPr>
          <p:nvPr/>
        </p:nvCxnSpPr>
        <p:spPr>
          <a:xfrm>
            <a:off x="5410200" y="3921125"/>
            <a:ext cx="2211388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cxnSpLocks noChangeShapeType="1"/>
            <a:stCxn id="22" idx="1"/>
            <a:endCxn id="22" idx="7"/>
          </p:cNvCxnSpPr>
          <p:nvPr/>
        </p:nvCxnSpPr>
        <p:spPr bwMode="auto">
          <a:xfrm rot="5400000" flipV="1">
            <a:off x="7887494" y="3544094"/>
            <a:ext cx="1587" cy="377825"/>
          </a:xfrm>
          <a:prstGeom prst="curvedConnector3">
            <a:avLst>
              <a:gd name="adj1" fmla="val -131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25" name="TextBox 24"/>
          <p:cNvSpPr txBox="1">
            <a:spLocks noChangeArrowheads="1"/>
          </p:cNvSpPr>
          <p:nvPr/>
        </p:nvSpPr>
        <p:spPr bwMode="auto">
          <a:xfrm>
            <a:off x="5943600" y="35734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requestServer</a:t>
            </a:r>
          </a:p>
        </p:txBody>
      </p:sp>
      <p:cxnSp>
        <p:nvCxnSpPr>
          <p:cNvPr id="27" name="Straight Arrow Connector 26"/>
          <p:cNvCxnSpPr>
            <a:cxnSpLocks noChangeShapeType="1"/>
            <a:stCxn id="22" idx="3"/>
            <a:endCxn id="12" idx="5"/>
          </p:cNvCxnSpPr>
          <p:nvPr/>
        </p:nvCxnSpPr>
        <p:spPr bwMode="auto">
          <a:xfrm flipH="1">
            <a:off x="5332413" y="4110038"/>
            <a:ext cx="2366962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638800" y="41068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requestCache?</a:t>
            </a:r>
          </a:p>
        </p:txBody>
      </p:sp>
      <p:cxnSp>
        <p:nvCxnSpPr>
          <p:cNvPr id="31" name="Curved Connector 30"/>
          <p:cNvCxnSpPr>
            <a:cxnSpLocks noChangeShapeType="1"/>
            <a:stCxn id="11" idx="7"/>
            <a:endCxn id="22" idx="1"/>
          </p:cNvCxnSpPr>
          <p:nvPr/>
        </p:nvCxnSpPr>
        <p:spPr bwMode="auto">
          <a:xfrm rot="5400000" flipV="1">
            <a:off x="5181600" y="1216026"/>
            <a:ext cx="1587" cy="5033962"/>
          </a:xfrm>
          <a:prstGeom prst="curvedConnector3">
            <a:avLst>
              <a:gd name="adj1" fmla="val -317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0" y="2955925"/>
            <a:ext cx="15240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requestServer? 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209800" y="563086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S4 </a:t>
            </a:r>
            <a:r>
              <a:rPr lang="en-US" sz="1600" u="none">
                <a:solidFill>
                  <a:srgbClr val="000000"/>
                </a:solidFill>
              </a:rPr>
              <a:t>(T)</a:t>
            </a:r>
          </a:p>
        </p:txBody>
      </p:sp>
      <p:cxnSp>
        <p:nvCxnSpPr>
          <p:cNvPr id="40" name="Straight Arrow Connector 39"/>
          <p:cNvCxnSpPr>
            <a:cxnSpLocks noChangeShapeType="1"/>
            <a:stCxn id="11" idx="4"/>
            <a:endCxn id="38" idx="0"/>
          </p:cNvCxnSpPr>
          <p:nvPr/>
        </p:nvCxnSpPr>
        <p:spPr bwMode="auto">
          <a:xfrm>
            <a:off x="2476500" y="4187825"/>
            <a:ext cx="0" cy="1443038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990600" y="47164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responseServer? 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495800" y="3260725"/>
            <a:ext cx="15240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requestCache? 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315200" y="3260725"/>
            <a:ext cx="15240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requestServer? </a:t>
            </a:r>
          </a:p>
        </p:txBody>
      </p:sp>
      <p:cxnSp>
        <p:nvCxnSpPr>
          <p:cNvPr id="51" name="Straight Arrow Connector 50"/>
          <p:cNvCxnSpPr>
            <a:cxnSpLocks noChangeShapeType="1"/>
            <a:stCxn id="12" idx="4"/>
            <a:endCxn id="38" idx="7"/>
          </p:cNvCxnSpPr>
          <p:nvPr/>
        </p:nvCxnSpPr>
        <p:spPr bwMode="auto">
          <a:xfrm flipH="1">
            <a:off x="2665413" y="4187825"/>
            <a:ext cx="2478087" cy="1520825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590800" y="4556125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responseServer? </a:t>
            </a:r>
          </a:p>
        </p:txBody>
      </p:sp>
      <p:cxnSp>
        <p:nvCxnSpPr>
          <p:cNvPr id="55" name="Straight Arrow Connector 54"/>
          <p:cNvCxnSpPr>
            <a:cxnSpLocks noChangeShapeType="1"/>
            <a:stCxn id="22" idx="4"/>
            <a:endCxn id="38" idx="7"/>
          </p:cNvCxnSpPr>
          <p:nvPr/>
        </p:nvCxnSpPr>
        <p:spPr bwMode="auto">
          <a:xfrm flipH="1">
            <a:off x="2665413" y="4187825"/>
            <a:ext cx="5222875" cy="1520825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38" name="TextBox 57"/>
          <p:cNvSpPr txBox="1">
            <a:spLocks noChangeArrowheads="1"/>
          </p:cNvSpPr>
          <p:nvPr/>
        </p:nvSpPr>
        <p:spPr bwMode="auto">
          <a:xfrm>
            <a:off x="4419600" y="45640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 </a:t>
            </a:r>
          </a:p>
        </p:txBody>
      </p:sp>
      <p:cxnSp>
        <p:nvCxnSpPr>
          <p:cNvPr id="63" name="Curved Connector 62"/>
          <p:cNvCxnSpPr>
            <a:cxnSpLocks noChangeShapeType="1"/>
            <a:stCxn id="38" idx="2"/>
            <a:endCxn id="11" idx="2"/>
          </p:cNvCxnSpPr>
          <p:nvPr/>
        </p:nvCxnSpPr>
        <p:spPr bwMode="auto">
          <a:xfrm rot="10800000" flipH="1">
            <a:off x="2209800" y="3921125"/>
            <a:ext cx="1588" cy="1976438"/>
          </a:xfrm>
          <a:prstGeom prst="curvedConnector3">
            <a:avLst>
              <a:gd name="adj1" fmla="val -777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33400" y="5783263"/>
            <a:ext cx="15240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dataChanged? </a:t>
            </a:r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>
            <a:off x="4875213" y="563086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S5 </a:t>
            </a:r>
            <a:r>
              <a:rPr lang="en-US" sz="1600" u="none">
                <a:solidFill>
                  <a:srgbClr val="000000"/>
                </a:solidFill>
              </a:rPr>
              <a:t>(T)</a:t>
            </a:r>
          </a:p>
        </p:txBody>
      </p:sp>
      <p:cxnSp>
        <p:nvCxnSpPr>
          <p:cNvPr id="70" name="Straight Arrow Connector 69"/>
          <p:cNvCxnSpPr>
            <a:stCxn id="38" idx="6"/>
            <a:endCxn id="69" idx="2"/>
          </p:cNvCxnSpPr>
          <p:nvPr/>
        </p:nvCxnSpPr>
        <p:spPr>
          <a:xfrm>
            <a:off x="2743200" y="5897563"/>
            <a:ext cx="2132013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urved Connector 70"/>
          <p:cNvCxnSpPr>
            <a:cxnSpLocks noChangeShapeType="1"/>
            <a:stCxn id="69" idx="1"/>
            <a:endCxn id="69" idx="7"/>
          </p:cNvCxnSpPr>
          <p:nvPr/>
        </p:nvCxnSpPr>
        <p:spPr bwMode="auto">
          <a:xfrm rot="5400000" flipV="1">
            <a:off x="5141119" y="5520531"/>
            <a:ext cx="1588" cy="377825"/>
          </a:xfrm>
          <a:prstGeom prst="curvedConnector3">
            <a:avLst>
              <a:gd name="adj1" fmla="val -130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44" name="TextBox 71"/>
          <p:cNvSpPr txBox="1">
            <a:spLocks noChangeArrowheads="1"/>
          </p:cNvSpPr>
          <p:nvPr/>
        </p:nvSpPr>
        <p:spPr bwMode="auto">
          <a:xfrm>
            <a:off x="3122613" y="55546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responseCache</a:t>
            </a:r>
          </a:p>
        </p:txBody>
      </p:sp>
      <p:cxnSp>
        <p:nvCxnSpPr>
          <p:cNvPr id="73" name="Straight Arrow Connector 72"/>
          <p:cNvCxnSpPr>
            <a:cxnSpLocks noChangeShapeType="1"/>
            <a:stCxn id="69" idx="3"/>
            <a:endCxn id="38" idx="5"/>
          </p:cNvCxnSpPr>
          <p:nvPr/>
        </p:nvCxnSpPr>
        <p:spPr bwMode="auto">
          <a:xfrm flipH="1">
            <a:off x="2665413" y="6086475"/>
            <a:ext cx="2287587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200400" y="60880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responseServer?</a:t>
            </a:r>
          </a:p>
        </p:txBody>
      </p:sp>
      <p:sp>
        <p:nvSpPr>
          <p:cNvPr id="75" name="Oval 74"/>
          <p:cNvSpPr>
            <a:spLocks noChangeArrowheads="1"/>
          </p:cNvSpPr>
          <p:nvPr/>
        </p:nvSpPr>
        <p:spPr bwMode="auto">
          <a:xfrm>
            <a:off x="7620000" y="563086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S6 </a:t>
            </a:r>
            <a:r>
              <a:rPr lang="en-US" sz="1600" u="none">
                <a:solidFill>
                  <a:srgbClr val="000000"/>
                </a:solidFill>
              </a:rPr>
              <a:t>(T)</a:t>
            </a:r>
          </a:p>
        </p:txBody>
      </p:sp>
      <p:cxnSp>
        <p:nvCxnSpPr>
          <p:cNvPr id="76" name="Straight Arrow Connector 75"/>
          <p:cNvCxnSpPr>
            <a:stCxn id="69" idx="6"/>
            <a:endCxn id="75" idx="2"/>
          </p:cNvCxnSpPr>
          <p:nvPr/>
        </p:nvCxnSpPr>
        <p:spPr>
          <a:xfrm>
            <a:off x="5408613" y="5897563"/>
            <a:ext cx="2211387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cxnSpLocks noChangeShapeType="1"/>
            <a:stCxn id="75" idx="1"/>
            <a:endCxn id="75" idx="7"/>
          </p:cNvCxnSpPr>
          <p:nvPr/>
        </p:nvCxnSpPr>
        <p:spPr bwMode="auto">
          <a:xfrm rot="5400000" flipV="1">
            <a:off x="7885907" y="5520531"/>
            <a:ext cx="1588" cy="377825"/>
          </a:xfrm>
          <a:prstGeom prst="curvedConnector3">
            <a:avLst>
              <a:gd name="adj1" fmla="val -119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50" name="TextBox 77"/>
          <p:cNvSpPr txBox="1">
            <a:spLocks noChangeArrowheads="1"/>
          </p:cNvSpPr>
          <p:nvPr/>
        </p:nvSpPr>
        <p:spPr bwMode="auto">
          <a:xfrm>
            <a:off x="5942013" y="5549900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</a:t>
            </a:r>
          </a:p>
        </p:txBody>
      </p:sp>
      <p:cxnSp>
        <p:nvCxnSpPr>
          <p:cNvPr id="79" name="Straight Arrow Connector 78"/>
          <p:cNvCxnSpPr>
            <a:cxnSpLocks noChangeShapeType="1"/>
            <a:stCxn id="75" idx="3"/>
            <a:endCxn id="69" idx="5"/>
          </p:cNvCxnSpPr>
          <p:nvPr/>
        </p:nvCxnSpPr>
        <p:spPr bwMode="auto">
          <a:xfrm flipH="1">
            <a:off x="5330825" y="6086475"/>
            <a:ext cx="2366963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3052" name="TextBox 79"/>
          <p:cNvSpPr txBox="1">
            <a:spLocks noChangeArrowheads="1"/>
          </p:cNvSpPr>
          <p:nvPr/>
        </p:nvSpPr>
        <p:spPr bwMode="auto">
          <a:xfrm>
            <a:off x="5867400" y="60880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responseCache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4495800" y="5241925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responseCache?</a:t>
            </a: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7239000" y="5241925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requestCache?</a:t>
            </a:r>
          </a:p>
        </p:txBody>
      </p:sp>
      <p:cxnSp>
        <p:nvCxnSpPr>
          <p:cNvPr id="86" name="Curved Connector 85"/>
          <p:cNvCxnSpPr>
            <a:cxnSpLocks noChangeShapeType="1"/>
            <a:stCxn id="75" idx="4"/>
            <a:endCxn id="38" idx="4"/>
          </p:cNvCxnSpPr>
          <p:nvPr/>
        </p:nvCxnSpPr>
        <p:spPr bwMode="auto">
          <a:xfrm rot="5400000">
            <a:off x="5180806" y="3459957"/>
            <a:ext cx="1587" cy="5410200"/>
          </a:xfrm>
          <a:prstGeom prst="curvedConnector3">
            <a:avLst>
              <a:gd name="adj1" fmla="val 207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4419600" y="6469063"/>
            <a:ext cx="1600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responseServer?</a:t>
            </a:r>
          </a:p>
        </p:txBody>
      </p:sp>
      <p:sp>
        <p:nvSpPr>
          <p:cNvPr id="43057" name="TextBox 94" descr="Papyrus"/>
          <p:cNvSpPr txBox="1">
            <a:spLocks noChangeArrowheads="1"/>
          </p:cNvSpPr>
          <p:nvPr/>
        </p:nvSpPr>
        <p:spPr bwMode="auto">
          <a:xfrm>
            <a:off x="228600" y="3429000"/>
            <a:ext cx="990600" cy="43973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Cache</a:t>
            </a:r>
          </a:p>
        </p:txBody>
      </p:sp>
      <p:sp>
        <p:nvSpPr>
          <p:cNvPr id="43058" name="Rectangle 52"/>
          <p:cNvSpPr>
            <a:spLocks noChangeArrowheads="1"/>
          </p:cNvSpPr>
          <p:nvPr/>
        </p:nvSpPr>
        <p:spPr bwMode="auto">
          <a:xfrm>
            <a:off x="5029200" y="0"/>
            <a:ext cx="4114800" cy="1600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lowchart: Multidocument 3"/>
          <p:cNvSpPr>
            <a:spLocks noChangeArrowheads="1"/>
          </p:cNvSpPr>
          <p:nvPr/>
        </p:nvSpPr>
        <p:spPr bwMode="auto">
          <a:xfrm>
            <a:off x="5105400" y="228600"/>
            <a:ext cx="533400" cy="228600"/>
          </a:xfrm>
          <a:prstGeom prst="flowChartMultidocument">
            <a:avLst/>
          </a:prstGeom>
          <a:gradFill rotWithShape="1">
            <a:gsLst>
              <a:gs pos="0">
                <a:srgbClr val="FDEC98">
                  <a:alpha val="70000"/>
                </a:srgbClr>
              </a:gs>
              <a:gs pos="100000">
                <a:srgbClr val="FFFF7A"/>
              </a:gs>
            </a:gsLst>
            <a:lin ang="16200000"/>
          </a:gradFill>
          <a:ln w="6350" algn="ctr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Specs</a:t>
            </a: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>
            <a:off x="5791200" y="304800"/>
            <a:ext cx="1143000" cy="76200"/>
          </a:xfrm>
          <a:prstGeom prst="rightArrow">
            <a:avLst>
              <a:gd name="adj1" fmla="val 50000"/>
              <a:gd name="adj2" fmla="val 9736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638800" y="685800"/>
            <a:ext cx="9144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Component-level constraints generation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 rot="3194204">
            <a:off x="5476082" y="553243"/>
            <a:ext cx="152400" cy="100013"/>
          </a:xfrm>
          <a:prstGeom prst="rightArrow">
            <a:avLst>
              <a:gd name="adj1" fmla="val 50000"/>
              <a:gd name="adj2" fmla="val 38751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7010400" y="228600"/>
            <a:ext cx="685800" cy="3810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Sequence diagram annotation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7010400" y="1143000"/>
            <a:ext cx="685800" cy="304800"/>
          </a:xfrm>
          <a:prstGeom prst="rect">
            <a:avLst/>
          </a:prstGeom>
          <a:solidFill>
            <a:srgbClr val="FFCC99">
              <a:alpha val="70000"/>
            </a:srgbClr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800" u="none"/>
              <a:t>Initial MTS generation</a:t>
            </a:r>
          </a:p>
        </p:txBody>
      </p:sp>
      <p:sp>
        <p:nvSpPr>
          <p:cNvPr id="5" name="Right Arrow 11"/>
          <p:cNvSpPr>
            <a:spLocks noChangeArrowheads="1"/>
          </p:cNvSpPr>
          <p:nvPr/>
        </p:nvSpPr>
        <p:spPr bwMode="auto">
          <a:xfrm rot="931004">
            <a:off x="6165850" y="1195388"/>
            <a:ext cx="836613" cy="100012"/>
          </a:xfrm>
          <a:prstGeom prst="rightArrow">
            <a:avLst>
              <a:gd name="adj1" fmla="val 50000"/>
              <a:gd name="adj2" fmla="val 139419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-2439839">
            <a:off x="6519863" y="685800"/>
            <a:ext cx="490537" cy="74613"/>
          </a:xfrm>
          <a:prstGeom prst="rightArrow">
            <a:avLst>
              <a:gd name="adj1" fmla="val 50000"/>
              <a:gd name="adj2" fmla="val 57770"/>
            </a:avLst>
          </a:prstGeom>
          <a:gradFill rotWithShape="1">
            <a:gsLst>
              <a:gs pos="0">
                <a:schemeClr val="accent2">
                  <a:alpha val="70000"/>
                </a:schemeClr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8077200" y="609600"/>
            <a:ext cx="990600" cy="533400"/>
          </a:xfrm>
          <a:prstGeom prst="rect">
            <a:avLst/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1400" u="none"/>
              <a:t>Final MTS generation</a:t>
            </a: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1840397">
            <a:off x="7724775" y="407988"/>
            <a:ext cx="368300" cy="139700"/>
          </a:xfrm>
          <a:prstGeom prst="rightArrow">
            <a:avLst>
              <a:gd name="adj1" fmla="val 50000"/>
              <a:gd name="adj2" fmla="val 70370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-1686214">
            <a:off x="7727950" y="1157288"/>
            <a:ext cx="355600" cy="160337"/>
          </a:xfrm>
          <a:prstGeom prst="rightArrow">
            <a:avLst>
              <a:gd name="adj1" fmla="val 50000"/>
              <a:gd name="adj2" fmla="val 68306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317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43070" name="AutoShape 40"/>
          <p:cNvSpPr>
            <a:spLocks noChangeArrowheads="1"/>
          </p:cNvSpPr>
          <p:nvPr/>
        </p:nvSpPr>
        <p:spPr bwMode="auto">
          <a:xfrm>
            <a:off x="2057400" y="3733800"/>
            <a:ext cx="228600" cy="762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1066800" y="1981200"/>
            <a:ext cx="7239000" cy="8794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none"/>
              <a:t>The scenario is incorporated into the MTS as required behavior.</a:t>
            </a:r>
          </a:p>
        </p:txBody>
      </p:sp>
    </p:spTree>
    <p:custDataLst>
      <p:tags r:id="rId1"/>
    </p:custDataLst>
  </p:cSld>
  <p:clrMapOvr>
    <a:masterClrMapping/>
  </p:clrMapOvr>
  <p:transition advTm="410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9" dur="indefinite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5" dur="indefinite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17" grpId="0" animBg="1"/>
      <p:bldP spid="35844" grpId="0"/>
      <p:bldP spid="26" grpId="0"/>
      <p:bldP spid="48" grpId="0"/>
      <p:bldP spid="28" grpId="0"/>
      <p:bldP spid="37" grpId="0"/>
      <p:bldP spid="43" grpId="0"/>
      <p:bldP spid="44" grpId="0"/>
      <p:bldP spid="50" grpId="0"/>
      <p:bldP spid="54" grpId="0"/>
      <p:bldP spid="68" grpId="0"/>
      <p:bldP spid="74" grpId="0"/>
      <p:bldP spid="84" grpId="0"/>
      <p:bldP spid="85" grpId="0"/>
      <p:bldP spid="90" grpId="0"/>
      <p:bldP spid="9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5410200"/>
          </a:xfrm>
        </p:spPr>
        <p:txBody>
          <a:bodyPr/>
          <a:lstStyle/>
          <a:p>
            <a:r>
              <a:rPr lang="en-US" sz="2400" smtClean="0">
                <a:ea typeface="ＭＳ Ｐゴシック"/>
              </a:rPr>
              <a:t>Scenario cannot execute</a:t>
            </a:r>
          </a:p>
          <a:p>
            <a:pPr lvl="1"/>
            <a:r>
              <a:rPr lang="en-US" sz="2000" smtClean="0">
                <a:ea typeface="ＭＳ Ｐゴシック"/>
              </a:rPr>
              <a:t>Constraint violated</a:t>
            </a:r>
          </a:p>
          <a:p>
            <a:r>
              <a:rPr lang="en-US" sz="2400" smtClean="0">
                <a:ea typeface="ＭＳ Ｐゴシック"/>
              </a:rPr>
              <a:t>Component cannot reach desirable state</a:t>
            </a:r>
          </a:p>
          <a:p>
            <a:pPr lvl="1"/>
            <a:r>
              <a:rPr lang="en-US" sz="2000" smtClean="0">
                <a:ea typeface="ＭＳ Ｐゴシック"/>
              </a:rPr>
              <a:t>Missing events</a:t>
            </a:r>
          </a:p>
          <a:p>
            <a:endParaRPr lang="en-US" sz="2400" smtClean="0">
              <a:ea typeface="ＭＳ Ｐゴシック"/>
            </a:endParaRPr>
          </a:p>
        </p:txBody>
      </p:sp>
      <p:sp>
        <p:nvSpPr>
          <p:cNvPr id="36895" name="Rectangle 52"/>
          <p:cNvSpPr>
            <a:spLocks noChangeArrowheads="1"/>
          </p:cNvSpPr>
          <p:nvPr/>
        </p:nvSpPr>
        <p:spPr bwMode="auto">
          <a:xfrm>
            <a:off x="4114800" y="5029200"/>
            <a:ext cx="2743200" cy="6096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762000"/>
          </a:xfrm>
        </p:spPr>
        <p:txBody>
          <a:bodyPr/>
          <a:lstStyle/>
          <a:p>
            <a:r>
              <a:rPr lang="en-US" sz="2400" smtClean="0">
                <a:ea typeface="ＭＳ Ｐゴシック"/>
              </a:rPr>
              <a:t>Utilization 1: Discovery of Specification Discrepancies</a:t>
            </a:r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1676400" y="31242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Client</a:t>
            </a: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3886200" y="31242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Cache</a:t>
            </a: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6096000" y="31242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Server</a:t>
            </a:r>
          </a:p>
        </p:txBody>
      </p:sp>
      <p:sp>
        <p:nvSpPr>
          <p:cNvPr id="36873" name="Line 8"/>
          <p:cNvSpPr>
            <a:spLocks noChangeShapeType="1"/>
          </p:cNvSpPr>
          <p:nvPr/>
        </p:nvSpPr>
        <p:spPr bwMode="auto">
          <a:xfrm>
            <a:off x="2133600" y="35052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Line 9"/>
          <p:cNvSpPr>
            <a:spLocks noChangeShapeType="1"/>
          </p:cNvSpPr>
          <p:nvPr/>
        </p:nvSpPr>
        <p:spPr bwMode="auto">
          <a:xfrm>
            <a:off x="6553200" y="35052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5" name="Line 10"/>
          <p:cNvSpPr>
            <a:spLocks noChangeShapeType="1"/>
          </p:cNvSpPr>
          <p:nvPr/>
        </p:nvSpPr>
        <p:spPr bwMode="auto">
          <a:xfrm>
            <a:off x="4343400" y="35052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>
            <a:off x="2133600" y="40386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5067" name="Line 12"/>
          <p:cNvSpPr>
            <a:spLocks noChangeShapeType="1"/>
          </p:cNvSpPr>
          <p:nvPr/>
        </p:nvSpPr>
        <p:spPr bwMode="auto">
          <a:xfrm>
            <a:off x="4343400" y="544195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 flipH="1">
            <a:off x="4343400" y="589915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79" name="Line 14"/>
          <p:cNvSpPr>
            <a:spLocks noChangeShapeType="1"/>
          </p:cNvSpPr>
          <p:nvPr/>
        </p:nvSpPr>
        <p:spPr bwMode="auto">
          <a:xfrm flipH="1">
            <a:off x="2133600" y="44958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0" name="Line 15"/>
          <p:cNvSpPr>
            <a:spLocks noChangeShapeType="1"/>
          </p:cNvSpPr>
          <p:nvPr/>
        </p:nvSpPr>
        <p:spPr bwMode="auto">
          <a:xfrm>
            <a:off x="2133600" y="49530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1" name="Line 16"/>
          <p:cNvSpPr>
            <a:spLocks noChangeShapeType="1"/>
          </p:cNvSpPr>
          <p:nvPr/>
        </p:nvSpPr>
        <p:spPr bwMode="auto">
          <a:xfrm flipH="1">
            <a:off x="2133600" y="63246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2" name="Text Box 17"/>
          <p:cNvSpPr txBox="1">
            <a:spLocks noChangeArrowheads="1"/>
          </p:cNvSpPr>
          <p:nvPr/>
        </p:nvSpPr>
        <p:spPr bwMode="auto">
          <a:xfrm>
            <a:off x="2514600" y="37020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requestCache</a:t>
            </a:r>
          </a:p>
        </p:txBody>
      </p:sp>
      <p:sp>
        <p:nvSpPr>
          <p:cNvPr id="45073" name="Text Box 18"/>
          <p:cNvSpPr txBox="1">
            <a:spLocks noChangeArrowheads="1"/>
          </p:cNvSpPr>
          <p:nvPr/>
        </p:nvSpPr>
        <p:spPr bwMode="auto">
          <a:xfrm>
            <a:off x="4724400" y="5105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requestServer</a:t>
            </a:r>
          </a:p>
        </p:txBody>
      </p:sp>
      <p:sp>
        <p:nvSpPr>
          <p:cNvPr id="36884" name="Text Box 19"/>
          <p:cNvSpPr txBox="1">
            <a:spLocks noChangeArrowheads="1"/>
          </p:cNvSpPr>
          <p:nvPr/>
        </p:nvSpPr>
        <p:spPr bwMode="auto">
          <a:xfrm>
            <a:off x="4648200" y="55626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responseServer</a:t>
            </a:r>
          </a:p>
        </p:txBody>
      </p:sp>
      <p:sp>
        <p:nvSpPr>
          <p:cNvPr id="36885" name="Text Box 20"/>
          <p:cNvSpPr txBox="1">
            <a:spLocks noChangeArrowheads="1"/>
          </p:cNvSpPr>
          <p:nvPr/>
        </p:nvSpPr>
        <p:spPr bwMode="auto">
          <a:xfrm>
            <a:off x="2438400" y="41910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responseCache</a:t>
            </a:r>
          </a:p>
        </p:txBody>
      </p:sp>
      <p:sp>
        <p:nvSpPr>
          <p:cNvPr id="36886" name="Text Box 21"/>
          <p:cNvSpPr txBox="1">
            <a:spLocks noChangeArrowheads="1"/>
          </p:cNvSpPr>
          <p:nvPr/>
        </p:nvSpPr>
        <p:spPr bwMode="auto">
          <a:xfrm>
            <a:off x="2514600" y="46482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requestCache</a:t>
            </a:r>
          </a:p>
        </p:txBody>
      </p:sp>
      <p:sp>
        <p:nvSpPr>
          <p:cNvPr id="36887" name="Text Box 22"/>
          <p:cNvSpPr txBox="1">
            <a:spLocks noChangeArrowheads="1"/>
          </p:cNvSpPr>
          <p:nvPr/>
        </p:nvSpPr>
        <p:spPr bwMode="auto">
          <a:xfrm>
            <a:off x="2438400" y="6019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responseCache</a:t>
            </a:r>
          </a:p>
        </p:txBody>
      </p:sp>
      <p:sp>
        <p:nvSpPr>
          <p:cNvPr id="36888" name="Line 13"/>
          <p:cNvSpPr>
            <a:spLocks noChangeShapeType="1"/>
          </p:cNvSpPr>
          <p:nvPr/>
        </p:nvSpPr>
        <p:spPr bwMode="auto">
          <a:xfrm flipH="1" flipV="1">
            <a:off x="6553200" y="46482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9" name="Line 9"/>
          <p:cNvSpPr>
            <a:spLocks noChangeShapeType="1"/>
          </p:cNvSpPr>
          <p:nvPr/>
        </p:nvSpPr>
        <p:spPr bwMode="auto">
          <a:xfrm>
            <a:off x="6858000" y="4343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0" name="Line 9"/>
          <p:cNvSpPr>
            <a:spLocks noChangeShapeType="1"/>
          </p:cNvSpPr>
          <p:nvPr/>
        </p:nvSpPr>
        <p:spPr bwMode="auto">
          <a:xfrm flipH="1">
            <a:off x="6553200" y="4343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1" name="Text Box 18"/>
          <p:cNvSpPr txBox="1">
            <a:spLocks noChangeArrowheads="1"/>
          </p:cNvSpPr>
          <p:nvPr/>
        </p:nvSpPr>
        <p:spPr bwMode="auto">
          <a:xfrm>
            <a:off x="6858000" y="42672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dataUpdate</a:t>
            </a:r>
          </a:p>
        </p:txBody>
      </p:sp>
    </p:spTree>
    <p:custDataLst>
      <p:tags r:id="rId1"/>
    </p:custDataLst>
  </p:cSld>
  <p:clrMapOvr>
    <a:masterClrMapping/>
  </p:clrMapOvr>
  <p:transition advTm="270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5" grpId="0" animBg="1"/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8" grpId="0" animBg="1"/>
      <p:bldP spid="36879" grpId="0" animBg="1"/>
      <p:bldP spid="36880" grpId="0" animBg="1"/>
      <p:bldP spid="36881" grpId="0" animBg="1"/>
      <p:bldP spid="36882" grpId="0"/>
      <p:bldP spid="36884" grpId="0"/>
      <p:bldP spid="36885" grpId="0"/>
      <p:bldP spid="36886" grpId="0"/>
      <p:bldP spid="36887" grpId="0"/>
      <p:bldP spid="36888" grpId="0" animBg="1"/>
      <p:bldP spid="36889" grpId="0" animBg="1"/>
      <p:bldP spid="36890" grpId="0" animBg="1"/>
      <p:bldP spid="3689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ea typeface="ＭＳ Ｐゴシック"/>
              </a:rPr>
              <a:t>Utilization 2: Requirements Elicitation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4648200" cy="54102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Propose new scenarios</a:t>
            </a:r>
          </a:p>
          <a:p>
            <a:pPr lvl="1"/>
            <a:endParaRPr lang="en-US" smtClean="0">
              <a:ea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pPr lvl="1"/>
            <a:endParaRPr lang="en-US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Infer/propose new properties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084763"/>
            <a:ext cx="5867400" cy="3254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1600" b="1" u="none">
                <a:latin typeface="Georgia" pitchFamily="18" charset="0"/>
              </a:rPr>
              <a:t>□((requestPending </a:t>
            </a:r>
            <a:r>
              <a:rPr lang="en-US" sz="1600" b="1" u="none">
                <a:latin typeface="Georgia" pitchFamily="18" charset="0"/>
                <a:cs typeface="Times New Roman" pitchFamily="18" charset="0"/>
                <a:sym typeface="Symbol" pitchFamily="18" charset="2"/>
              </a:rPr>
              <a:t></a:t>
            </a:r>
            <a:r>
              <a:rPr lang="en-US" sz="1600" b="1" u="none">
                <a:latin typeface="Georgia" pitchFamily="18" charset="0"/>
              </a:rPr>
              <a:t> </a:t>
            </a:r>
            <a:r>
              <a:rPr lang="en-US" sz="1600" b="1" u="none">
                <a:latin typeface="Georgia" pitchFamily="18" charset="0"/>
                <a:cs typeface="Times New Roman" pitchFamily="18" charset="0"/>
              </a:rPr>
              <a:t>¬</a:t>
            </a:r>
            <a:r>
              <a:rPr lang="en-US" sz="1600" b="1" u="none">
                <a:latin typeface="Georgia" pitchFamily="18" charset="0"/>
              </a:rPr>
              <a:t> cached )</a:t>
            </a:r>
            <a:r>
              <a:rPr lang="en-US" sz="1600" b="1" u="none">
                <a:latin typeface="Georgia" pitchFamily="18" charset="0"/>
                <a:cs typeface="Times New Roman" pitchFamily="18" charset="0"/>
              </a:rPr>
              <a:t>→○(</a:t>
            </a:r>
            <a:r>
              <a:rPr lang="en-US" sz="1600" b="1" u="none">
                <a:latin typeface="Georgia" pitchFamily="18" charset="0"/>
              </a:rPr>
              <a:t>requestPending ))</a:t>
            </a: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9812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Client</a:t>
            </a:r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41910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Cache</a:t>
            </a:r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>
            <a:off x="64008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Server</a:t>
            </a:r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2438400" y="22860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Line 9"/>
          <p:cNvSpPr>
            <a:spLocks noChangeShapeType="1"/>
          </p:cNvSpPr>
          <p:nvPr/>
        </p:nvSpPr>
        <p:spPr bwMode="auto">
          <a:xfrm>
            <a:off x="6858000" y="22860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9" name="Line 10"/>
          <p:cNvSpPr>
            <a:spLocks noChangeShapeType="1"/>
          </p:cNvSpPr>
          <p:nvPr/>
        </p:nvSpPr>
        <p:spPr bwMode="auto">
          <a:xfrm>
            <a:off x="4648200" y="2286000"/>
            <a:ext cx="0" cy="3352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>
            <a:off x="2438400" y="28194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>
            <a:off x="4648200" y="32766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2" name="Line 13"/>
          <p:cNvSpPr>
            <a:spLocks noChangeShapeType="1"/>
          </p:cNvSpPr>
          <p:nvPr/>
        </p:nvSpPr>
        <p:spPr bwMode="auto">
          <a:xfrm flipH="1">
            <a:off x="4648200" y="37338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6" name="Text Box 17"/>
          <p:cNvSpPr txBox="1">
            <a:spLocks noChangeArrowheads="1"/>
          </p:cNvSpPr>
          <p:nvPr/>
        </p:nvSpPr>
        <p:spPr bwMode="auto">
          <a:xfrm>
            <a:off x="2819400" y="24828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requestCache</a:t>
            </a:r>
          </a:p>
        </p:txBody>
      </p:sp>
      <p:sp>
        <p:nvSpPr>
          <p:cNvPr id="37907" name="Text Box 18"/>
          <p:cNvSpPr txBox="1">
            <a:spLocks noChangeArrowheads="1"/>
          </p:cNvSpPr>
          <p:nvPr/>
        </p:nvSpPr>
        <p:spPr bwMode="auto">
          <a:xfrm>
            <a:off x="5029200" y="29400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requestServer</a:t>
            </a:r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4953000" y="33972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responseServer</a:t>
            </a:r>
          </a:p>
        </p:txBody>
      </p:sp>
      <p:sp>
        <p:nvSpPr>
          <p:cNvPr id="36888" name="Line 13"/>
          <p:cNvSpPr>
            <a:spLocks noChangeShapeType="1"/>
          </p:cNvSpPr>
          <p:nvPr/>
        </p:nvSpPr>
        <p:spPr bwMode="auto">
          <a:xfrm flipH="1" flipV="1">
            <a:off x="6858000" y="43434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9" name="Line 9"/>
          <p:cNvSpPr>
            <a:spLocks noChangeShapeType="1"/>
          </p:cNvSpPr>
          <p:nvPr/>
        </p:nvSpPr>
        <p:spPr bwMode="auto">
          <a:xfrm>
            <a:off x="7162800" y="4038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0" name="Line 9"/>
          <p:cNvSpPr>
            <a:spLocks noChangeShapeType="1"/>
          </p:cNvSpPr>
          <p:nvPr/>
        </p:nvSpPr>
        <p:spPr bwMode="auto">
          <a:xfrm flipH="1">
            <a:off x="6858000" y="4038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1" name="Text Box 18"/>
          <p:cNvSpPr txBox="1">
            <a:spLocks noChangeArrowheads="1"/>
          </p:cNvSpPr>
          <p:nvPr/>
        </p:nvSpPr>
        <p:spPr bwMode="auto">
          <a:xfrm>
            <a:off x="7162800" y="39624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dataUpdate</a:t>
            </a:r>
          </a:p>
        </p:txBody>
      </p:sp>
      <p:sp>
        <p:nvSpPr>
          <p:cNvPr id="37916" name="Line 13"/>
          <p:cNvSpPr>
            <a:spLocks noChangeShapeType="1"/>
          </p:cNvSpPr>
          <p:nvPr/>
        </p:nvSpPr>
        <p:spPr bwMode="auto">
          <a:xfrm flipH="1">
            <a:off x="4648200" y="46482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7" name="Text Box 19"/>
          <p:cNvSpPr txBox="1">
            <a:spLocks noChangeArrowheads="1"/>
          </p:cNvSpPr>
          <p:nvPr/>
        </p:nvSpPr>
        <p:spPr bwMode="auto">
          <a:xfrm>
            <a:off x="4953000" y="43116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dataChanged</a:t>
            </a:r>
          </a:p>
        </p:txBody>
      </p:sp>
      <p:sp>
        <p:nvSpPr>
          <p:cNvPr id="37918" name="Line 12"/>
          <p:cNvSpPr>
            <a:spLocks noChangeShapeType="1"/>
          </p:cNvSpPr>
          <p:nvPr/>
        </p:nvSpPr>
        <p:spPr bwMode="auto">
          <a:xfrm>
            <a:off x="4648200" y="51054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9" name="Text Box 18"/>
          <p:cNvSpPr txBox="1">
            <a:spLocks noChangeArrowheads="1"/>
          </p:cNvSpPr>
          <p:nvPr/>
        </p:nvSpPr>
        <p:spPr bwMode="auto">
          <a:xfrm>
            <a:off x="5029200" y="47688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requestServer</a:t>
            </a:r>
          </a:p>
        </p:txBody>
      </p:sp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676400" y="4094163"/>
            <a:ext cx="5867400" cy="600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When the data is not cached and the request is pending, the request will be pending in the next state </a:t>
            </a:r>
            <a:endParaRPr lang="en-US" i="1" u="none"/>
          </a:p>
        </p:txBody>
      </p:sp>
      <p:sp>
        <p:nvSpPr>
          <p:cNvPr id="3" name="Right Arrow 16"/>
          <p:cNvSpPr>
            <a:spLocks noChangeArrowheads="1"/>
          </p:cNvSpPr>
          <p:nvPr/>
        </p:nvSpPr>
        <p:spPr bwMode="auto">
          <a:xfrm rot="5400000">
            <a:off x="4457700" y="4665663"/>
            <a:ext cx="381000" cy="457200"/>
          </a:xfrm>
          <a:prstGeom prst="rightArrow">
            <a:avLst>
              <a:gd name="adj1" fmla="val 22926"/>
              <a:gd name="adj2" fmla="val 42917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952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16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899" grpId="0" animBg="1"/>
      <p:bldP spid="37900" grpId="0" animBg="1"/>
      <p:bldP spid="37901" grpId="0" animBg="1"/>
      <p:bldP spid="37902" grpId="0" animBg="1"/>
      <p:bldP spid="37906" grpId="0"/>
      <p:bldP spid="37907" grpId="0"/>
      <p:bldP spid="37908" grpId="0"/>
      <p:bldP spid="36888" grpId="0" animBg="1"/>
      <p:bldP spid="36889" grpId="0" animBg="1"/>
      <p:bldP spid="36890" grpId="0" animBg="1"/>
      <p:bldP spid="36891" grpId="0"/>
      <p:bldP spid="37916" grpId="0" animBg="1"/>
      <p:bldP spid="37917" grpId="0"/>
      <p:bldP spid="37918" grpId="0" animBg="1"/>
      <p:bldP spid="37919" grpId="0"/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152400" y="-38100"/>
            <a:ext cx="7010400" cy="762000"/>
          </a:xfrm>
        </p:spPr>
        <p:txBody>
          <a:bodyPr/>
          <a:lstStyle/>
          <a:p>
            <a:r>
              <a:rPr lang="en-US" sz="2800" smtClean="0">
                <a:ea typeface="ＭＳ Ｐゴシック"/>
              </a:rPr>
              <a:t>Utilization 3: OTS Component Selection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4114800" cy="30480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Multiple candidate components</a:t>
            </a:r>
          </a:p>
          <a:p>
            <a:pPr lvl="1"/>
            <a:r>
              <a:rPr lang="en-US" smtClean="0">
                <a:ea typeface="ＭＳ Ｐゴシック"/>
              </a:rPr>
              <a:t>Satisfaction of required behavior</a:t>
            </a:r>
          </a:p>
          <a:p>
            <a:pPr lvl="1"/>
            <a:r>
              <a:rPr lang="en-US" smtClean="0">
                <a:ea typeface="ＭＳ Ｐゴシック"/>
              </a:rPr>
              <a:t>No proscribed behavior</a:t>
            </a:r>
          </a:p>
        </p:txBody>
      </p:sp>
      <p:sp>
        <p:nvSpPr>
          <p:cNvPr id="5" name="Oval 4"/>
          <p:cNvSpPr/>
          <p:nvPr/>
        </p:nvSpPr>
        <p:spPr>
          <a:xfrm>
            <a:off x="4789488" y="2287588"/>
            <a:ext cx="196850" cy="1444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76863" y="2146300"/>
            <a:ext cx="196850" cy="1412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7" name="Straight Arrow Connector 6"/>
          <p:cNvCxnSpPr>
            <a:stCxn id="5" idx="7"/>
            <a:endCxn id="6" idx="1"/>
          </p:cNvCxnSpPr>
          <p:nvPr/>
        </p:nvCxnSpPr>
        <p:spPr>
          <a:xfrm rot="5400000" flipH="1" flipV="1">
            <a:off x="5111750" y="2014538"/>
            <a:ext cx="141287" cy="446088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965825" y="2189163"/>
            <a:ext cx="195263" cy="1444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9" name="Straight Arrow Connector 8"/>
          <p:cNvCxnSpPr>
            <a:stCxn id="6" idx="6"/>
            <a:endCxn id="8" idx="2"/>
          </p:cNvCxnSpPr>
          <p:nvPr/>
        </p:nvCxnSpPr>
        <p:spPr>
          <a:xfrm>
            <a:off x="5573713" y="2216150"/>
            <a:ext cx="392112" cy="42863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76863" y="2584450"/>
            <a:ext cx="196850" cy="1412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13" name="Curved Connector 12"/>
          <p:cNvCxnSpPr>
            <a:stCxn id="6" idx="1"/>
            <a:endCxn id="6" idx="7"/>
          </p:cNvCxnSpPr>
          <p:nvPr/>
        </p:nvCxnSpPr>
        <p:spPr>
          <a:xfrm rot="5400000" flipH="1" flipV="1">
            <a:off x="5476082" y="2099469"/>
            <a:ext cx="1587" cy="136525"/>
          </a:xfrm>
          <a:prstGeom prst="curvedConnector3">
            <a:avLst>
              <a:gd name="adj1" fmla="val 15403526"/>
            </a:avLst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4"/>
            <a:endCxn id="10" idx="0"/>
          </p:cNvCxnSpPr>
          <p:nvPr/>
        </p:nvCxnSpPr>
        <p:spPr>
          <a:xfrm rot="5400000">
            <a:off x="5328444" y="2432844"/>
            <a:ext cx="298450" cy="47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  <a:endCxn id="5" idx="5"/>
          </p:cNvCxnSpPr>
          <p:nvPr/>
        </p:nvCxnSpPr>
        <p:spPr>
          <a:xfrm rot="5400000">
            <a:off x="5108575" y="2116138"/>
            <a:ext cx="144463" cy="446087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10" idx="6"/>
          </p:cNvCxnSpPr>
          <p:nvPr/>
        </p:nvCxnSpPr>
        <p:spPr>
          <a:xfrm rot="5400000">
            <a:off x="5658644" y="2248694"/>
            <a:ext cx="319088" cy="488950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5" idx="4"/>
          </p:cNvCxnSpPr>
          <p:nvPr/>
        </p:nvCxnSpPr>
        <p:spPr>
          <a:xfrm rot="10800000">
            <a:off x="4887913" y="2430463"/>
            <a:ext cx="488950" cy="2206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239000" y="2441575"/>
            <a:ext cx="195263" cy="1444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826375" y="2300288"/>
            <a:ext cx="196850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33" name="Straight Arrow Connector 32"/>
          <p:cNvCxnSpPr>
            <a:stCxn id="31" idx="7"/>
            <a:endCxn id="32" idx="1"/>
          </p:cNvCxnSpPr>
          <p:nvPr/>
        </p:nvCxnSpPr>
        <p:spPr>
          <a:xfrm rot="5400000" flipH="1" flipV="1">
            <a:off x="7559675" y="2165351"/>
            <a:ext cx="141287" cy="4492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729538" y="2792413"/>
            <a:ext cx="195262" cy="1444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35" name="Straight Arrow Connector 34"/>
          <p:cNvCxnSpPr>
            <a:stCxn id="32" idx="6"/>
            <a:endCxn id="34" idx="2"/>
          </p:cNvCxnSpPr>
          <p:nvPr/>
        </p:nvCxnSpPr>
        <p:spPr>
          <a:xfrm flipH="1">
            <a:off x="7729538" y="2371725"/>
            <a:ext cx="293687" cy="495300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32" idx="1"/>
            <a:endCxn id="32" idx="7"/>
          </p:cNvCxnSpPr>
          <p:nvPr/>
        </p:nvCxnSpPr>
        <p:spPr>
          <a:xfrm rot="5400000" flipH="1" flipV="1">
            <a:off x="7925594" y="2253456"/>
            <a:ext cx="1588" cy="136525"/>
          </a:xfrm>
          <a:prstGeom prst="curvedConnector3">
            <a:avLst>
              <a:gd name="adj1" fmla="val 15403526"/>
            </a:avLst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2" idx="3"/>
            <a:endCxn id="31" idx="5"/>
          </p:cNvCxnSpPr>
          <p:nvPr/>
        </p:nvCxnSpPr>
        <p:spPr>
          <a:xfrm rot="5400000">
            <a:off x="7558087" y="2266951"/>
            <a:ext cx="144463" cy="4492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6945313" y="3328988"/>
            <a:ext cx="195262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6357938" y="3143250"/>
            <a:ext cx="195262" cy="1444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81" name="Straight Arrow Connector 80"/>
          <p:cNvCxnSpPr>
            <a:stCxn id="79" idx="7"/>
            <a:endCxn id="80" idx="1"/>
          </p:cNvCxnSpPr>
          <p:nvPr/>
        </p:nvCxnSpPr>
        <p:spPr>
          <a:xfrm rot="16200000" flipV="1">
            <a:off x="6656387" y="2894013"/>
            <a:ext cx="187325" cy="723900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5867400" y="3132138"/>
            <a:ext cx="195263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83" name="Straight Arrow Connector 82"/>
          <p:cNvCxnSpPr>
            <a:stCxn id="80" idx="6"/>
            <a:endCxn id="82" idx="2"/>
          </p:cNvCxnSpPr>
          <p:nvPr/>
        </p:nvCxnSpPr>
        <p:spPr>
          <a:xfrm flipH="1" flipV="1">
            <a:off x="5867400" y="3201988"/>
            <a:ext cx="685800" cy="14287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6357938" y="3581400"/>
            <a:ext cx="195262" cy="14128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85" name="Curved Connector 84"/>
          <p:cNvCxnSpPr>
            <a:cxnSpLocks noChangeShapeType="1"/>
            <a:stCxn id="80" idx="1"/>
            <a:endCxn id="80" idx="7"/>
          </p:cNvCxnSpPr>
          <p:nvPr/>
        </p:nvCxnSpPr>
        <p:spPr bwMode="auto">
          <a:xfrm rot="5400000" flipH="1" flipV="1">
            <a:off x="6453982" y="3098006"/>
            <a:ext cx="4762" cy="136525"/>
          </a:xfrm>
          <a:prstGeom prst="curvedConnector3">
            <a:avLst>
              <a:gd name="adj1" fmla="val 5300000"/>
            </a:avLst>
          </a:prstGeom>
          <a:noFill/>
          <a:ln w="9525" algn="ctr">
            <a:solidFill>
              <a:srgbClr val="7F7F7F"/>
            </a:solidFill>
            <a:round/>
            <a:headEnd/>
            <a:tailEnd type="stealth" w="sm" len="sm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86" name="Straight Arrow Connector 85"/>
          <p:cNvCxnSpPr>
            <a:stCxn id="80" idx="4"/>
            <a:endCxn id="84" idx="0"/>
          </p:cNvCxnSpPr>
          <p:nvPr/>
        </p:nvCxnSpPr>
        <p:spPr>
          <a:xfrm rot="5400000">
            <a:off x="6304756" y="3436144"/>
            <a:ext cx="295275" cy="1588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0" idx="3"/>
            <a:endCxn id="79" idx="5"/>
          </p:cNvCxnSpPr>
          <p:nvPr/>
        </p:nvCxnSpPr>
        <p:spPr>
          <a:xfrm rot="16200000" flipH="1">
            <a:off x="6656388" y="2995613"/>
            <a:ext cx="184150" cy="723900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2" idx="4"/>
            <a:endCxn id="84" idx="6"/>
          </p:cNvCxnSpPr>
          <p:nvPr/>
        </p:nvCxnSpPr>
        <p:spPr>
          <a:xfrm rot="16200000" flipH="1">
            <a:off x="6071394" y="3169444"/>
            <a:ext cx="379413" cy="587375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183" name="TextBox 95"/>
          <p:cNvSpPr txBox="1">
            <a:spLocks noChangeArrowheads="1"/>
          </p:cNvSpPr>
          <p:nvPr/>
        </p:nvSpPr>
        <p:spPr bwMode="auto">
          <a:xfrm>
            <a:off x="4495800" y="1752600"/>
            <a:ext cx="5873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1</a:t>
            </a:r>
          </a:p>
        </p:txBody>
      </p:sp>
      <p:sp>
        <p:nvSpPr>
          <p:cNvPr id="49184" name="TextBox 96"/>
          <p:cNvSpPr txBox="1">
            <a:spLocks noChangeArrowheads="1"/>
          </p:cNvSpPr>
          <p:nvPr/>
        </p:nvSpPr>
        <p:spPr bwMode="auto">
          <a:xfrm>
            <a:off x="5280025" y="3427413"/>
            <a:ext cx="587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3</a:t>
            </a:r>
          </a:p>
        </p:txBody>
      </p:sp>
      <p:sp>
        <p:nvSpPr>
          <p:cNvPr id="49185" name="TextBox 97"/>
          <p:cNvSpPr txBox="1">
            <a:spLocks noChangeArrowheads="1"/>
          </p:cNvSpPr>
          <p:nvPr/>
        </p:nvSpPr>
        <p:spPr bwMode="auto">
          <a:xfrm>
            <a:off x="6945313" y="1851025"/>
            <a:ext cx="5873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2</a:t>
            </a:r>
          </a:p>
        </p:txBody>
      </p:sp>
      <p:sp>
        <p:nvSpPr>
          <p:cNvPr id="99" name="Right Arrow 98"/>
          <p:cNvSpPr>
            <a:spLocks noChangeArrowheads="1"/>
          </p:cNvSpPr>
          <p:nvPr/>
        </p:nvSpPr>
        <p:spPr bwMode="auto">
          <a:xfrm rot="5400000">
            <a:off x="6441282" y="4104481"/>
            <a:ext cx="649288" cy="358775"/>
          </a:xfrm>
          <a:prstGeom prst="rightArrow">
            <a:avLst>
              <a:gd name="adj1" fmla="val 50000"/>
              <a:gd name="adj2" fmla="val 50237"/>
            </a:avLst>
          </a:prstGeom>
          <a:gradFill rotWithShape="1">
            <a:gsLst>
              <a:gs pos="0">
                <a:schemeClr val="accent2"/>
              </a:gs>
              <a:gs pos="100000">
                <a:srgbClr val="FFFF7A"/>
              </a:gs>
            </a:gsLst>
            <a:lin ang="16200000"/>
          </a:gradFill>
          <a:ln w="9525" algn="ctr">
            <a:solidFill>
              <a:srgbClr val="A6A6A6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6062663" y="5354638"/>
            <a:ext cx="196850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651625" y="5211763"/>
            <a:ext cx="195263" cy="1444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102" name="Straight Arrow Connector 101"/>
          <p:cNvCxnSpPr>
            <a:stCxn id="100" idx="7"/>
            <a:endCxn id="101" idx="1"/>
          </p:cNvCxnSpPr>
          <p:nvPr/>
        </p:nvCxnSpPr>
        <p:spPr>
          <a:xfrm rot="5400000" flipH="1" flipV="1">
            <a:off x="6383338" y="5078413"/>
            <a:ext cx="144462" cy="4492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7239000" y="5256213"/>
            <a:ext cx="195263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104" name="Straight Arrow Connector 103"/>
          <p:cNvCxnSpPr>
            <a:stCxn id="101" idx="6"/>
            <a:endCxn id="103" idx="2"/>
          </p:cNvCxnSpPr>
          <p:nvPr/>
        </p:nvCxnSpPr>
        <p:spPr>
          <a:xfrm>
            <a:off x="6846888" y="5284788"/>
            <a:ext cx="392112" cy="4286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6651625" y="5649913"/>
            <a:ext cx="195263" cy="14128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800" u="none" dirty="0">
              <a:latin typeface="Georgia" pitchFamily="18" charset="0"/>
            </a:endParaRPr>
          </a:p>
        </p:txBody>
      </p:sp>
      <p:cxnSp>
        <p:nvCxnSpPr>
          <p:cNvPr id="106" name="Curved Connector 105"/>
          <p:cNvCxnSpPr>
            <a:cxnSpLocks noChangeShapeType="1"/>
            <a:stCxn id="101" idx="1"/>
            <a:endCxn id="101" idx="7"/>
          </p:cNvCxnSpPr>
          <p:nvPr/>
        </p:nvCxnSpPr>
        <p:spPr bwMode="auto">
          <a:xfrm rot="5400000" flipH="1" flipV="1">
            <a:off x="6747669" y="5166519"/>
            <a:ext cx="4763" cy="136525"/>
          </a:xfrm>
          <a:prstGeom prst="curvedConnector3">
            <a:avLst>
              <a:gd name="adj1" fmla="val 4266662"/>
            </a:avLst>
          </a:prstGeom>
          <a:noFill/>
          <a:ln w="9525" algn="ctr">
            <a:solidFill>
              <a:srgbClr val="7F7F7F"/>
            </a:solidFill>
            <a:round/>
            <a:headEnd/>
            <a:tailEnd type="stealth" w="sm" len="sm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07" name="Straight Arrow Connector 106"/>
          <p:cNvCxnSpPr>
            <a:stCxn id="101" idx="4"/>
            <a:endCxn id="105" idx="0"/>
          </p:cNvCxnSpPr>
          <p:nvPr/>
        </p:nvCxnSpPr>
        <p:spPr>
          <a:xfrm rot="5400000">
            <a:off x="6598444" y="5504657"/>
            <a:ext cx="295275" cy="1587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1" idx="3"/>
            <a:endCxn id="100" idx="5"/>
          </p:cNvCxnSpPr>
          <p:nvPr/>
        </p:nvCxnSpPr>
        <p:spPr>
          <a:xfrm rot="5400000">
            <a:off x="6386513" y="5180012"/>
            <a:ext cx="141288" cy="449263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3" idx="4"/>
            <a:endCxn id="105" idx="6"/>
          </p:cNvCxnSpPr>
          <p:nvPr/>
        </p:nvCxnSpPr>
        <p:spPr>
          <a:xfrm rot="5400000">
            <a:off x="6930232" y="5314156"/>
            <a:ext cx="323850" cy="490537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105" idx="2"/>
            <a:endCxn id="100" idx="4"/>
          </p:cNvCxnSpPr>
          <p:nvPr/>
        </p:nvCxnSpPr>
        <p:spPr>
          <a:xfrm rot="10800000">
            <a:off x="6161088" y="5495925"/>
            <a:ext cx="490537" cy="225425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stealth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198" name="TextBox 110"/>
          <p:cNvSpPr txBox="1">
            <a:spLocks noChangeArrowheads="1"/>
          </p:cNvSpPr>
          <p:nvPr/>
        </p:nvSpPr>
        <p:spPr bwMode="auto">
          <a:xfrm>
            <a:off x="5768975" y="4818063"/>
            <a:ext cx="588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1</a:t>
            </a:r>
          </a:p>
        </p:txBody>
      </p:sp>
      <p:sp>
        <p:nvSpPr>
          <p:cNvPr id="49199" name="TextBox 111"/>
          <p:cNvSpPr txBox="1">
            <a:spLocks noChangeArrowheads="1"/>
          </p:cNvSpPr>
          <p:nvPr/>
        </p:nvSpPr>
        <p:spPr bwMode="auto">
          <a:xfrm>
            <a:off x="7043738" y="4017963"/>
            <a:ext cx="1566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none"/>
              <a:t>Selection</a:t>
            </a:r>
          </a:p>
        </p:txBody>
      </p:sp>
      <p:cxnSp>
        <p:nvCxnSpPr>
          <p:cNvPr id="2" name="Straight Arrow Connector 87"/>
          <p:cNvCxnSpPr>
            <a:cxnSpLocks noChangeShapeType="1"/>
            <a:stCxn id="34" idx="7"/>
            <a:endCxn id="32" idx="4"/>
          </p:cNvCxnSpPr>
          <p:nvPr/>
        </p:nvCxnSpPr>
        <p:spPr bwMode="auto">
          <a:xfrm flipV="1">
            <a:off x="7896225" y="2441575"/>
            <a:ext cx="28575" cy="371475"/>
          </a:xfrm>
          <a:prstGeom prst="straightConnector1">
            <a:avLst/>
          </a:prstGeom>
          <a:noFill/>
          <a:ln w="9525" algn="ctr">
            <a:solidFill>
              <a:srgbClr val="7F7F7F"/>
            </a:solidFill>
            <a:round/>
            <a:headEnd/>
            <a:tailEnd type="stealth" w="sm" len="sm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</p:spTree>
  </p:cSld>
  <p:clrMapOvr>
    <a:masterClrMapping/>
  </p:clrMapOvr>
  <p:transition advTm="3440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4" name="Rectangle 33"/>
          <p:cNvSpPr>
            <a:spLocks noChangeArrowheads="1"/>
          </p:cNvSpPr>
          <p:nvPr/>
        </p:nvSpPr>
        <p:spPr bwMode="auto">
          <a:xfrm>
            <a:off x="7924800" y="5257800"/>
            <a:ext cx="685800" cy="5334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Rectangle 33"/>
          <p:cNvSpPr>
            <a:spLocks noChangeArrowheads="1"/>
          </p:cNvSpPr>
          <p:nvPr/>
        </p:nvSpPr>
        <p:spPr bwMode="auto">
          <a:xfrm>
            <a:off x="3276600" y="5181600"/>
            <a:ext cx="762000" cy="53340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>
                <a:ea typeface="ＭＳ Ｐゴシック"/>
              </a:rPr>
              <a:t>Utilization 4: As-intended vs. As-implemented</a:t>
            </a:r>
          </a:p>
        </p:txBody>
      </p:sp>
      <p:sp>
        <p:nvSpPr>
          <p:cNvPr id="51204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6096000" cy="25908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Comparison</a:t>
            </a:r>
          </a:p>
          <a:p>
            <a:pPr lvl="1"/>
            <a:r>
              <a:rPr lang="en-US" smtClean="0">
                <a:ea typeface="ＭＳ Ｐゴシック"/>
              </a:rPr>
              <a:t>Introduced proscribed behavior?</a:t>
            </a:r>
          </a:p>
          <a:p>
            <a:pPr lvl="1"/>
            <a:r>
              <a:rPr lang="en-US" smtClean="0">
                <a:ea typeface="ＭＳ Ｐゴシック"/>
              </a:rPr>
              <a:t>Missing required behavior?</a:t>
            </a:r>
          </a:p>
          <a:p>
            <a:pPr lvl="1"/>
            <a:endParaRPr lang="en-US" sz="2800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Architectural drift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1066800" y="46482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2971800" y="46482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8" idx="7"/>
            <a:endCxn id="29" idx="1"/>
          </p:cNvCxnSpPr>
          <p:nvPr/>
        </p:nvCxnSpPr>
        <p:spPr bwMode="auto">
          <a:xfrm>
            <a:off x="1522413" y="4725988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2971800" y="59436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51209" name="TextBox 33"/>
          <p:cNvSpPr txBox="1">
            <a:spLocks noChangeArrowheads="1"/>
          </p:cNvSpPr>
          <p:nvPr/>
        </p:nvSpPr>
        <p:spPr bwMode="auto">
          <a:xfrm>
            <a:off x="2057400" y="43767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</a:t>
            </a:r>
          </a:p>
        </p:txBody>
      </p:sp>
      <p:cxnSp>
        <p:nvCxnSpPr>
          <p:cNvPr id="36" name="Curved Connector 35"/>
          <p:cNvCxnSpPr>
            <a:cxnSpLocks noChangeShapeType="1"/>
            <a:stCxn id="29" idx="1"/>
            <a:endCxn id="29" idx="7"/>
          </p:cNvCxnSpPr>
          <p:nvPr/>
        </p:nvCxnSpPr>
        <p:spPr bwMode="auto">
          <a:xfrm rot="5400000" flipV="1">
            <a:off x="3237707" y="4537869"/>
            <a:ext cx="1587" cy="377825"/>
          </a:xfrm>
          <a:prstGeom prst="curvedConnector3">
            <a:avLst>
              <a:gd name="adj1" fmla="val -193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1211" name="TextBox 36"/>
          <p:cNvSpPr txBox="1">
            <a:spLocks noChangeArrowheads="1"/>
          </p:cNvSpPr>
          <p:nvPr/>
        </p:nvSpPr>
        <p:spPr bwMode="auto">
          <a:xfrm>
            <a:off x="3048000" y="4071938"/>
            <a:ext cx="533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e1?</a:t>
            </a:r>
          </a:p>
        </p:txBody>
      </p:sp>
      <p:cxnSp>
        <p:nvCxnSpPr>
          <p:cNvPr id="38" name="Straight Arrow Connector 37"/>
          <p:cNvCxnSpPr>
            <a:cxnSpLocks noChangeShapeType="1"/>
            <a:stCxn id="29" idx="4"/>
            <a:endCxn id="33" idx="0"/>
          </p:cNvCxnSpPr>
          <p:nvPr/>
        </p:nvCxnSpPr>
        <p:spPr bwMode="auto">
          <a:xfrm>
            <a:off x="3238500" y="5181600"/>
            <a:ext cx="0" cy="7620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9" name="Straight Arrow Connector 38"/>
          <p:cNvCxnSpPr>
            <a:cxnSpLocks noChangeShapeType="1"/>
            <a:stCxn id="29" idx="3"/>
            <a:endCxn id="28" idx="5"/>
          </p:cNvCxnSpPr>
          <p:nvPr/>
        </p:nvCxnSpPr>
        <p:spPr bwMode="auto">
          <a:xfrm flipH="1">
            <a:off x="1522413" y="5103813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1214" name="TextBox 39"/>
          <p:cNvSpPr txBox="1">
            <a:spLocks noChangeArrowheads="1"/>
          </p:cNvSpPr>
          <p:nvPr/>
        </p:nvSpPr>
        <p:spPr bwMode="auto">
          <a:xfrm>
            <a:off x="2057400" y="51387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e3</a:t>
            </a:r>
          </a:p>
        </p:txBody>
      </p:sp>
      <p:sp>
        <p:nvSpPr>
          <p:cNvPr id="39949" name="TextBox 40"/>
          <p:cNvSpPr txBox="1">
            <a:spLocks noChangeArrowheads="1"/>
          </p:cNvSpPr>
          <p:nvPr/>
        </p:nvSpPr>
        <p:spPr bwMode="auto">
          <a:xfrm>
            <a:off x="3352800" y="5334000"/>
            <a:ext cx="533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e3?</a:t>
            </a:r>
          </a:p>
        </p:txBody>
      </p:sp>
      <p:cxnSp>
        <p:nvCxnSpPr>
          <p:cNvPr id="44" name="Straight Arrow Connector 43"/>
          <p:cNvCxnSpPr>
            <a:cxnSpLocks noChangeShapeType="1"/>
            <a:stCxn id="33" idx="2"/>
            <a:endCxn id="28" idx="4"/>
          </p:cNvCxnSpPr>
          <p:nvPr/>
        </p:nvCxnSpPr>
        <p:spPr bwMode="auto">
          <a:xfrm flipH="1" flipV="1">
            <a:off x="1333500" y="5181600"/>
            <a:ext cx="1638300" cy="10287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1217" name="TextBox 44"/>
          <p:cNvSpPr txBox="1">
            <a:spLocks noChangeArrowheads="1"/>
          </p:cNvSpPr>
          <p:nvPr/>
        </p:nvSpPr>
        <p:spPr bwMode="auto">
          <a:xfrm>
            <a:off x="1828800" y="57483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e2</a:t>
            </a: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5715000" y="46482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7620000" y="46482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</a:t>
            </a:r>
          </a:p>
        </p:txBody>
      </p:sp>
      <p:cxnSp>
        <p:nvCxnSpPr>
          <p:cNvPr id="49" name="Straight Arrow Connector 48"/>
          <p:cNvCxnSpPr>
            <a:cxnSpLocks noChangeShapeType="1"/>
            <a:stCxn id="47" idx="7"/>
            <a:endCxn id="48" idx="1"/>
          </p:cNvCxnSpPr>
          <p:nvPr/>
        </p:nvCxnSpPr>
        <p:spPr bwMode="auto">
          <a:xfrm>
            <a:off x="6170613" y="4725988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7620000" y="59436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51222" name="TextBox 50"/>
          <p:cNvSpPr txBox="1">
            <a:spLocks noChangeArrowheads="1"/>
          </p:cNvSpPr>
          <p:nvPr/>
        </p:nvSpPr>
        <p:spPr bwMode="auto">
          <a:xfrm>
            <a:off x="6705600" y="43767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</a:t>
            </a:r>
          </a:p>
        </p:txBody>
      </p:sp>
      <p:cxnSp>
        <p:nvCxnSpPr>
          <p:cNvPr id="54" name="Straight Arrow Connector 53"/>
          <p:cNvCxnSpPr>
            <a:cxnSpLocks noChangeShapeType="1"/>
            <a:stCxn id="48" idx="4"/>
            <a:endCxn id="50" idx="0"/>
          </p:cNvCxnSpPr>
          <p:nvPr/>
        </p:nvCxnSpPr>
        <p:spPr bwMode="auto">
          <a:xfrm>
            <a:off x="7886700" y="5181600"/>
            <a:ext cx="0" cy="7620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9958" name="TextBox 56"/>
          <p:cNvSpPr txBox="1">
            <a:spLocks noChangeArrowheads="1"/>
          </p:cNvSpPr>
          <p:nvPr/>
        </p:nvSpPr>
        <p:spPr bwMode="auto">
          <a:xfrm>
            <a:off x="8001000" y="5334000"/>
            <a:ext cx="838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e2</a:t>
            </a:r>
          </a:p>
        </p:txBody>
      </p:sp>
      <p:cxnSp>
        <p:nvCxnSpPr>
          <p:cNvPr id="58" name="Straight Arrow Connector 57"/>
          <p:cNvCxnSpPr>
            <a:cxnSpLocks noChangeShapeType="1"/>
            <a:stCxn id="50" idx="2"/>
            <a:endCxn id="47" idx="4"/>
          </p:cNvCxnSpPr>
          <p:nvPr/>
        </p:nvCxnSpPr>
        <p:spPr bwMode="auto">
          <a:xfrm flipH="1" flipV="1">
            <a:off x="5981700" y="5181600"/>
            <a:ext cx="1638300" cy="10287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1226" name="TextBox 58"/>
          <p:cNvSpPr txBox="1">
            <a:spLocks noChangeArrowheads="1"/>
          </p:cNvSpPr>
          <p:nvPr/>
        </p:nvSpPr>
        <p:spPr bwMode="auto">
          <a:xfrm>
            <a:off x="6477000" y="57483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e2</a:t>
            </a:r>
          </a:p>
        </p:txBody>
      </p:sp>
      <p:sp>
        <p:nvSpPr>
          <p:cNvPr id="60" name="Left-Right Arrow 59"/>
          <p:cNvSpPr/>
          <p:nvPr/>
        </p:nvSpPr>
        <p:spPr>
          <a:xfrm>
            <a:off x="4114800" y="4876800"/>
            <a:ext cx="1295400" cy="304800"/>
          </a:xfrm>
          <a:prstGeom prst="left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39965" name="TextBox 40"/>
          <p:cNvSpPr txBox="1">
            <a:spLocks noChangeArrowheads="1"/>
          </p:cNvSpPr>
          <p:nvPr/>
        </p:nvSpPr>
        <p:spPr bwMode="auto">
          <a:xfrm>
            <a:off x="3352800" y="5257800"/>
            <a:ext cx="9144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u="none"/>
              <a:t>e3?</a:t>
            </a:r>
          </a:p>
        </p:txBody>
      </p:sp>
      <p:sp>
        <p:nvSpPr>
          <p:cNvPr id="39966" name="TextBox 56"/>
          <p:cNvSpPr txBox="1">
            <a:spLocks noChangeArrowheads="1"/>
          </p:cNvSpPr>
          <p:nvPr/>
        </p:nvSpPr>
        <p:spPr bwMode="auto">
          <a:xfrm>
            <a:off x="8001000" y="5294313"/>
            <a:ext cx="5334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u="none"/>
              <a:t>e2</a:t>
            </a:r>
          </a:p>
        </p:txBody>
      </p:sp>
      <p:sp>
        <p:nvSpPr>
          <p:cNvPr id="51230" name="AutoShape 39"/>
          <p:cNvSpPr>
            <a:spLocks noChangeArrowheads="1"/>
          </p:cNvSpPr>
          <p:nvPr/>
        </p:nvSpPr>
        <p:spPr bwMode="auto">
          <a:xfrm>
            <a:off x="914400" y="4648200"/>
            <a:ext cx="228600" cy="762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AutoShape 39"/>
          <p:cNvSpPr>
            <a:spLocks noChangeArrowheads="1"/>
          </p:cNvSpPr>
          <p:nvPr/>
        </p:nvSpPr>
        <p:spPr bwMode="auto">
          <a:xfrm>
            <a:off x="5562600" y="4648200"/>
            <a:ext cx="228600" cy="762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Tm="24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4" grpId="0" animBg="1"/>
      <p:bldP spid="39963" grpId="0" animBg="1"/>
      <p:bldP spid="39949" grpId="0"/>
      <p:bldP spid="39958" grpId="0"/>
      <p:bldP spid="39965" grpId="0"/>
      <p:bldP spid="399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Conclusions</a:t>
            </a:r>
          </a:p>
        </p:txBody>
      </p:sp>
      <p:sp>
        <p:nvSpPr>
          <p:cNvPr id="53250" name="Content Placeholder 3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410200"/>
          </a:xfrm>
        </p:spPr>
        <p:txBody>
          <a:bodyPr/>
          <a:lstStyle/>
          <a:p>
            <a:endParaRPr lang="en-US" sz="1800" smtClean="0">
              <a:ea typeface="ＭＳ Ｐゴシック"/>
            </a:endParaRPr>
          </a:p>
          <a:p>
            <a:endParaRPr lang="en-US" sz="1800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Synthesis algorithm the first step</a:t>
            </a:r>
          </a:p>
          <a:p>
            <a:pPr lvl="1"/>
            <a:endParaRPr lang="en-US" smtClean="0">
              <a:ea typeface="ＭＳ Ｐゴシック"/>
            </a:endParaRPr>
          </a:p>
          <a:p>
            <a:pPr lvl="1"/>
            <a:endParaRPr lang="en-US" sz="1600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Component-level MTSs</a:t>
            </a:r>
            <a:r>
              <a:rPr lang="en-US" sz="1800" smtClean="0">
                <a:ea typeface="ＭＳ Ｐゴシック"/>
              </a:rPr>
              <a:t> </a:t>
            </a:r>
          </a:p>
          <a:p>
            <a:pPr lvl="1"/>
            <a:r>
              <a:rPr lang="en-US" smtClean="0">
                <a:ea typeface="ＭＳ Ｐゴシック"/>
              </a:rPr>
              <a:t>Notable potential contributions</a:t>
            </a:r>
          </a:p>
          <a:p>
            <a:pPr lvl="1"/>
            <a:endParaRPr lang="en-US" sz="3200" smtClean="0">
              <a:ea typeface="ＭＳ Ｐゴシック"/>
            </a:endParaRPr>
          </a:p>
          <a:p>
            <a:pPr lvl="1"/>
            <a:endParaRPr lang="en-US" sz="3200" smtClean="0">
              <a:ea typeface="ＭＳ Ｐゴシック"/>
            </a:endParaRPr>
          </a:p>
          <a:p>
            <a:pPr lvl="2">
              <a:buFontTx/>
              <a:buNone/>
            </a:pPr>
            <a:endParaRPr lang="en-US" sz="2800" smtClean="0">
              <a:ea typeface="ＭＳ Ｐゴシック"/>
            </a:endParaRPr>
          </a:p>
        </p:txBody>
      </p:sp>
    </p:spTree>
  </p:cSld>
  <p:clrMapOvr>
    <a:masterClrMapping/>
  </p:clrMapOvr>
  <p:transition advTm="19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/>
              </a:rPr>
              <a:t>Background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534400" cy="5410200"/>
          </a:xfrm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Early development specifications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Partial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System-level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Scenarios and properties</a:t>
            </a:r>
          </a:p>
          <a:p>
            <a:pPr lvl="1" eaLnBrk="1" hangingPunct="1"/>
            <a:endParaRPr lang="en-US" sz="1600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Mapping early specifications to more comprehensive behavioral models is beneficial</a:t>
            </a:r>
          </a:p>
        </p:txBody>
      </p:sp>
    </p:spTree>
  </p:cSld>
  <p:clrMapOvr>
    <a:masterClrMapping/>
  </p:clrMapOvr>
  <p:transition advTm="4281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914400" y="1752600"/>
            <a:ext cx="6858000" cy="762000"/>
          </a:xfrm>
        </p:spPr>
        <p:txBody>
          <a:bodyPr/>
          <a:lstStyle/>
          <a:p>
            <a:r>
              <a:rPr lang="en-US" sz="4800" smtClean="0">
                <a:solidFill>
                  <a:srgbClr val="990000"/>
                </a:solidFill>
                <a:ea typeface="ＭＳ Ｐゴシック"/>
              </a:rPr>
              <a:t>Thank you!</a:t>
            </a:r>
          </a:p>
        </p:txBody>
      </p:sp>
      <p:sp>
        <p:nvSpPr>
          <p:cNvPr id="55298" name="Title 1"/>
          <p:cNvSpPr txBox="1">
            <a:spLocks/>
          </p:cNvSpPr>
          <p:nvPr/>
        </p:nvSpPr>
        <p:spPr bwMode="auto">
          <a:xfrm>
            <a:off x="4038600" y="4038600"/>
            <a:ext cx="419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800" b="1" u="none">
                <a:latin typeface="Arial" charset="0"/>
              </a:rPr>
              <a:t>Questions?</a:t>
            </a:r>
          </a:p>
        </p:txBody>
      </p:sp>
    </p:spTree>
  </p:cSld>
  <p:clrMapOvr>
    <a:masterClrMapping/>
  </p:clrMapOvr>
  <p:transition advTm="387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/>
              </a:rPr>
              <a:t>Problem Statement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14400"/>
            <a:ext cx="8534400" cy="5410200"/>
          </a:xfrm>
        </p:spPr>
        <p:txBody>
          <a:bodyPr/>
          <a:lstStyle/>
          <a:p>
            <a:pPr eaLnBrk="1" hangingPunct="1"/>
            <a:endParaRPr lang="en-US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Early development phases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Partial Specifications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System-level</a:t>
            </a:r>
          </a:p>
          <a:p>
            <a:pPr lvl="1" eaLnBrk="1" hangingPunct="1"/>
            <a:r>
              <a:rPr lang="en-US" smtClean="0">
                <a:ea typeface="ＭＳ Ｐゴシック"/>
              </a:rPr>
              <a:t>E.g., scenarios and properties</a:t>
            </a:r>
          </a:p>
          <a:p>
            <a:pPr lvl="1" eaLnBrk="1" hangingPunct="1"/>
            <a:endParaRPr lang="en-US" sz="1600" smtClean="0">
              <a:ea typeface="ＭＳ Ｐゴシック"/>
            </a:endParaRPr>
          </a:p>
          <a:p>
            <a:pPr eaLnBrk="1" hangingPunct="1"/>
            <a:r>
              <a:rPr lang="en-US" smtClean="0">
                <a:ea typeface="ＭＳ Ｐゴシック"/>
              </a:rPr>
              <a:t>Mapping early specifications to more comprehensive behavioral models is beneficial</a:t>
            </a:r>
          </a:p>
        </p:txBody>
      </p:sp>
      <p:sp>
        <p:nvSpPr>
          <p:cNvPr id="20483" name="TextBox 95"/>
          <p:cNvSpPr txBox="1">
            <a:spLocks noChangeArrowheads="1"/>
          </p:cNvSpPr>
          <p:nvPr/>
        </p:nvSpPr>
        <p:spPr bwMode="auto">
          <a:xfrm>
            <a:off x="609600" y="3057525"/>
            <a:ext cx="7696200" cy="98742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u="none"/>
              <a:t>How can we synthesize more comprehensive behavioral models from early specifications?</a:t>
            </a:r>
          </a:p>
        </p:txBody>
      </p:sp>
    </p:spTree>
  </p:cSld>
  <p:clrMapOvr>
    <a:masterClrMapping/>
  </p:clrMapOvr>
  <p:transition advTm="7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7" dur="indefinite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10" dur="indefinite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13" dur="indefinite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16" dur="indefinite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3"/>
                                      </p:to>
                                    </p:set>
                                    <p:animEffect filter="image" prLst="opacity: 0.3">
                                      <p:cBhvr rctx="IE">
                                        <p:cTn id="19" dur="indefinite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/>
              </a:rPr>
              <a:t>Web Cache Example</a:t>
            </a:r>
          </a:p>
        </p:txBody>
      </p:sp>
      <p:sp>
        <p:nvSpPr>
          <p:cNvPr id="22530" name="TextBox 4"/>
          <p:cNvSpPr txBox="1">
            <a:spLocks noChangeArrowheads="1"/>
          </p:cNvSpPr>
          <p:nvPr/>
        </p:nvSpPr>
        <p:spPr bwMode="auto">
          <a:xfrm>
            <a:off x="6324600" y="1584325"/>
            <a:ext cx="2514600" cy="4435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7F7F7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2000" b="1" u="none"/>
              <a:t>responseCache</a:t>
            </a:r>
            <a:r>
              <a:rPr lang="en-US" sz="2000" u="none"/>
              <a:t>	  pre: cached = true 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none"/>
              <a:t>requestServer	             </a:t>
            </a:r>
            <a:r>
              <a:rPr lang="en-US" sz="2000" u="none"/>
              <a:t>pre: cached = false post: none</a:t>
            </a:r>
            <a:endParaRPr lang="en-US" sz="20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none"/>
              <a:t>responseServer	 </a:t>
            </a:r>
            <a:r>
              <a:rPr lang="en-US" sz="2000" u="none"/>
              <a:t> pre: none	  post: cached = true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none"/>
              <a:t>dataUpdate	</a:t>
            </a:r>
            <a:r>
              <a:rPr lang="en-US" sz="2000" u="none"/>
              <a:t>  pre: none	 post: cached = false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none"/>
              <a:t>dataChanged	</a:t>
            </a:r>
            <a:r>
              <a:rPr lang="en-US" sz="2000" u="none"/>
              <a:t>  pre: none	  post: cached = false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048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Client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25146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Cache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4724400" y="1905000"/>
            <a:ext cx="9144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u="none"/>
              <a:t>Server</a:t>
            </a:r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762000" y="22860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>
            <a:off x="5181600" y="22860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>
            <a:off x="2971800" y="2286000"/>
            <a:ext cx="0" cy="3124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762000" y="28194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>
            <a:off x="2971800" y="32766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13"/>
          <p:cNvSpPr>
            <a:spLocks noChangeShapeType="1"/>
          </p:cNvSpPr>
          <p:nvPr/>
        </p:nvSpPr>
        <p:spPr bwMode="auto">
          <a:xfrm flipH="1">
            <a:off x="2971800" y="37338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Line 14"/>
          <p:cNvSpPr>
            <a:spLocks noChangeShapeType="1"/>
          </p:cNvSpPr>
          <p:nvPr/>
        </p:nvSpPr>
        <p:spPr bwMode="auto">
          <a:xfrm flipH="1">
            <a:off x="762000" y="41910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15"/>
          <p:cNvSpPr>
            <a:spLocks noChangeShapeType="1"/>
          </p:cNvSpPr>
          <p:nvPr/>
        </p:nvSpPr>
        <p:spPr bwMode="auto">
          <a:xfrm>
            <a:off x="762000" y="46482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Line 16"/>
          <p:cNvSpPr>
            <a:spLocks noChangeShapeType="1"/>
          </p:cNvSpPr>
          <p:nvPr/>
        </p:nvSpPr>
        <p:spPr bwMode="auto">
          <a:xfrm flipH="1">
            <a:off x="762000" y="5105400"/>
            <a:ext cx="2209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1143000" y="24828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requestCache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3352800" y="294005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requestServer</a:t>
            </a:r>
          </a:p>
        </p:txBody>
      </p:sp>
      <p:sp>
        <p:nvSpPr>
          <p:cNvPr id="22545" name="Text Box 19"/>
          <p:cNvSpPr txBox="1">
            <a:spLocks noChangeArrowheads="1"/>
          </p:cNvSpPr>
          <p:nvPr/>
        </p:nvSpPr>
        <p:spPr bwMode="auto">
          <a:xfrm>
            <a:off x="3276600" y="339725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responseServer</a:t>
            </a:r>
          </a:p>
        </p:txBody>
      </p:sp>
      <p:sp>
        <p:nvSpPr>
          <p:cNvPr id="22546" name="Text Box 20"/>
          <p:cNvSpPr txBox="1">
            <a:spLocks noChangeArrowheads="1"/>
          </p:cNvSpPr>
          <p:nvPr/>
        </p:nvSpPr>
        <p:spPr bwMode="auto">
          <a:xfrm>
            <a:off x="1066800" y="38862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responseCache</a:t>
            </a:r>
          </a:p>
        </p:txBody>
      </p:sp>
      <p:sp>
        <p:nvSpPr>
          <p:cNvPr id="22547" name="Text Box 21"/>
          <p:cNvSpPr txBox="1">
            <a:spLocks noChangeArrowheads="1"/>
          </p:cNvSpPr>
          <p:nvPr/>
        </p:nvSpPr>
        <p:spPr bwMode="auto">
          <a:xfrm>
            <a:off x="1143000" y="4343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requestCache</a:t>
            </a:r>
          </a:p>
        </p:txBody>
      </p:sp>
      <p:sp>
        <p:nvSpPr>
          <p:cNvPr id="22548" name="Text Box 22"/>
          <p:cNvSpPr txBox="1">
            <a:spLocks noChangeArrowheads="1"/>
          </p:cNvSpPr>
          <p:nvPr/>
        </p:nvSpPr>
        <p:spPr bwMode="auto">
          <a:xfrm>
            <a:off x="1066800" y="48006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none">
                <a:latin typeface="Tahoma" pitchFamily="34" charset="0"/>
              </a:rPr>
              <a:t>responseCache</a:t>
            </a:r>
          </a:p>
        </p:txBody>
      </p:sp>
    </p:spTree>
  </p:cSld>
  <p:clrMapOvr>
    <a:masterClrMapping/>
  </p:clrMapOvr>
  <p:transition advTm="3865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609600" y="17526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u="none"/>
              <a:t>Client</a:t>
            </a: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1752600" y="17526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u="none"/>
              <a:t>Cache</a:t>
            </a:r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2895600" y="1752600"/>
            <a:ext cx="609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u="none"/>
              <a:t>Server</a:t>
            </a:r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914400" y="2057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>
            <a:off x="3200400" y="2057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>
            <a:off x="2057400" y="20574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1" name="Line 49"/>
          <p:cNvSpPr>
            <a:spLocks noChangeShapeType="1"/>
          </p:cNvSpPr>
          <p:nvPr/>
        </p:nvSpPr>
        <p:spPr bwMode="auto">
          <a:xfrm>
            <a:off x="914400" y="22860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2057400" y="24384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 flipH="1">
            <a:off x="2057400" y="25908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 flipH="1">
            <a:off x="914400" y="27432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>
            <a:off x="914400" y="28956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 flipH="1">
            <a:off x="914400" y="3048000"/>
            <a:ext cx="1143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1066800" y="2133600"/>
            <a:ext cx="838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requestCache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2209800" y="2286000"/>
            <a:ext cx="838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requestServer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1828800" y="2438400"/>
            <a:ext cx="1600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responseServer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685800" y="2590800"/>
            <a:ext cx="1676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responseCache</a:t>
            </a:r>
          </a:p>
        </p:txBody>
      </p:sp>
      <p:sp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762000" y="2743200"/>
            <a:ext cx="1447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requestCache</a:t>
            </a: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685800" y="2895600"/>
            <a:ext cx="1676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u="none">
                <a:latin typeface="Tahoma" pitchFamily="34" charset="0"/>
              </a:rPr>
              <a:t>responseCache</a:t>
            </a:r>
          </a:p>
        </p:txBody>
      </p:sp>
      <p:sp>
        <p:nvSpPr>
          <p:cNvPr id="24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Current Solutions</a:t>
            </a:r>
          </a:p>
        </p:txBody>
      </p:sp>
      <p:sp>
        <p:nvSpPr>
          <p:cNvPr id="24596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85800"/>
          </a:xfrm>
        </p:spPr>
        <p:txBody>
          <a:bodyPr/>
          <a:lstStyle/>
          <a:p>
            <a:r>
              <a:rPr lang="en-US" smtClean="0">
                <a:ea typeface="ＭＳ Ｐゴシック"/>
              </a:rPr>
              <a:t>Component-level model synthesis [1]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895600" y="471011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800600" y="471011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705600" y="577691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S4</a:t>
            </a:r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3429000" y="4976813"/>
            <a:ext cx="1371600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 noChangeShapeType="1"/>
            <a:stCxn id="6" idx="3"/>
            <a:endCxn id="17" idx="5"/>
          </p:cNvCxnSpPr>
          <p:nvPr/>
        </p:nvCxnSpPr>
        <p:spPr bwMode="auto">
          <a:xfrm flipH="1">
            <a:off x="5256213" y="6232525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705600" y="471011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S3</a:t>
            </a:r>
          </a:p>
        </p:txBody>
      </p:sp>
      <p:cxnSp>
        <p:nvCxnSpPr>
          <p:cNvPr id="11" name="Straight Arrow Connector 10"/>
          <p:cNvCxnSpPr>
            <a:cxnSpLocks noChangeShapeType="1"/>
            <a:stCxn id="10" idx="4"/>
            <a:endCxn id="6" idx="0"/>
          </p:cNvCxnSpPr>
          <p:nvPr/>
        </p:nvCxnSpPr>
        <p:spPr bwMode="auto">
          <a:xfrm>
            <a:off x="6972300" y="5243513"/>
            <a:ext cx="0" cy="5334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5" name="Straight Arrow Connector 14"/>
          <p:cNvCxnSpPr>
            <a:stCxn id="5" idx="6"/>
            <a:endCxn id="10" idx="2"/>
          </p:cNvCxnSpPr>
          <p:nvPr/>
        </p:nvCxnSpPr>
        <p:spPr>
          <a:xfrm>
            <a:off x="5334000" y="4976813"/>
            <a:ext cx="1371600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800600" y="5776913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505200" y="4667250"/>
            <a:ext cx="13335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</a:t>
            </a:r>
          </a:p>
        </p:txBody>
      </p:sp>
      <p:cxnSp>
        <p:nvCxnSpPr>
          <p:cNvPr id="22" name="Straight Arrow Connector 21"/>
          <p:cNvCxnSpPr>
            <a:cxnSpLocks noChangeShapeType="1"/>
            <a:stCxn id="17" idx="7"/>
            <a:endCxn id="6" idx="1"/>
          </p:cNvCxnSpPr>
          <p:nvPr/>
        </p:nvCxnSpPr>
        <p:spPr bwMode="auto">
          <a:xfrm>
            <a:off x="5256213" y="5854700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410200" y="4667250"/>
            <a:ext cx="13335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requestServer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7010400" y="5353050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responseServer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410200" y="6267450"/>
            <a:ext cx="14224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responseCache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410200" y="5548313"/>
            <a:ext cx="13335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u="none"/>
              <a:t>requestCache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4191000" y="1752600"/>
            <a:ext cx="2438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7F7F7F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 u="none"/>
              <a:t>responseCache -- pre: cached = true;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 u="none"/>
              <a:t>requestServer -- pre: cached = false; post: none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 u="none"/>
              <a:t>responseServer -- pre: none; post: cached = true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 u="none"/>
              <a:t>dataUpdate -- pre: none; post: cached = false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00" u="none"/>
              <a:t>dataChanged -- pre: none; post: cached = false</a:t>
            </a:r>
          </a:p>
        </p:txBody>
      </p:sp>
      <p:sp>
        <p:nvSpPr>
          <p:cNvPr id="93" name="Right Arrow 92"/>
          <p:cNvSpPr>
            <a:spLocks noChangeArrowheads="1"/>
          </p:cNvSpPr>
          <p:nvPr/>
        </p:nvSpPr>
        <p:spPr bwMode="auto">
          <a:xfrm rot="5400000">
            <a:off x="3368676" y="3636962"/>
            <a:ext cx="685800" cy="422275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FAD24A"/>
              </a:gs>
              <a:gs pos="100000">
                <a:srgbClr val="663012"/>
              </a:gs>
            </a:gsLst>
            <a:lin ang="16200000"/>
          </a:gradFill>
          <a:ln w="9525" algn="ctr">
            <a:solidFill>
              <a:srgbClr val="FADD4D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rot="10800000" vert="eaVert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>
              <a:solidFill>
                <a:srgbClr val="FFFFFF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4114800" y="3378200"/>
            <a:ext cx="1524000" cy="433388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Synthesize</a:t>
            </a:r>
          </a:p>
        </p:txBody>
      </p:sp>
      <p:sp>
        <p:nvSpPr>
          <p:cNvPr id="95" name="TextBox 94" descr="Papyrus"/>
          <p:cNvSpPr txBox="1">
            <a:spLocks noChangeArrowheads="1"/>
          </p:cNvSpPr>
          <p:nvPr/>
        </p:nvSpPr>
        <p:spPr bwMode="auto">
          <a:xfrm>
            <a:off x="1371600" y="4764088"/>
            <a:ext cx="990600" cy="43973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Cache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990600" y="2778125"/>
            <a:ext cx="7239000" cy="14160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none"/>
              <a:t>Can Client request data twice in a row?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none"/>
              <a:t>Can Server send data without Cache’s request?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u="none"/>
              <a:t>Etc.</a:t>
            </a:r>
          </a:p>
        </p:txBody>
      </p:sp>
      <p:sp>
        <p:nvSpPr>
          <p:cNvPr id="26665" name="AutoShape 62"/>
          <p:cNvSpPr>
            <a:spLocks noChangeArrowheads="1"/>
          </p:cNvSpPr>
          <p:nvPr/>
        </p:nvSpPr>
        <p:spPr bwMode="auto">
          <a:xfrm>
            <a:off x="2667000" y="4724400"/>
            <a:ext cx="304800" cy="76200"/>
          </a:xfrm>
          <a:prstGeom prst="curvedDownArrow">
            <a:avLst>
              <a:gd name="adj1" fmla="val 80000"/>
              <a:gd name="adj2" fmla="val 160000"/>
              <a:gd name="adj3" fmla="val 33333"/>
            </a:avLst>
          </a:prstGeom>
          <a:solidFill>
            <a:srgbClr val="3333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advTm="350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0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3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6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9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2" dur="indefinite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6" dur="indefinite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9" dur="indefinite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5" dur="indefinite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8" dur="indefinite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4" dur="indefinite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0" dur="indefinite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3" dur="indefinite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6" dur="indefinite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9" dur="indefinite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1" dur="indefinite"/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2" dur="indefinite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5" dur="indefinite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7" dur="indefinite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8" dur="indefinite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95" grpId="0" animBg="1"/>
      <p:bldP spid="23596" grpId="0" animBg="1"/>
      <p:bldP spid="23597" grpId="0" animBg="1"/>
      <p:bldP spid="23598" grpId="0" animBg="1"/>
      <p:bldP spid="23599" grpId="0" animBg="1"/>
      <p:bldP spid="23600" grpId="0" animBg="1"/>
      <p:bldP spid="23601" grpId="0" animBg="1"/>
      <p:bldP spid="23602" grpId="0" animBg="1"/>
      <p:bldP spid="23603" grpId="0" animBg="1"/>
      <p:bldP spid="23604" grpId="0" animBg="1"/>
      <p:bldP spid="23605" grpId="0" animBg="1"/>
      <p:bldP spid="23606" grpId="0" animBg="1"/>
      <p:bldP spid="23607" grpId="0"/>
      <p:bldP spid="23608" grpId="0"/>
      <p:bldP spid="23609" grpId="0"/>
      <p:bldP spid="23610" grpId="0"/>
      <p:bldP spid="23611" grpId="0"/>
      <p:bldP spid="23612" grpId="0"/>
      <p:bldP spid="4" grpId="0" animBg="1"/>
      <p:bldP spid="5" grpId="0" animBg="1"/>
      <p:bldP spid="6" grpId="0" animBg="1"/>
      <p:bldP spid="10" grpId="0" animBg="1"/>
      <p:bldP spid="17" grpId="0" animBg="1"/>
      <p:bldP spid="21" grpId="0"/>
      <p:bldP spid="53" grpId="0"/>
      <p:bldP spid="59" grpId="0"/>
      <p:bldP spid="60" grpId="0"/>
      <p:bldP spid="69" grpId="0"/>
      <p:bldP spid="92" grpId="0" animBg="1"/>
      <p:bldP spid="93" grpId="0" animBg="1"/>
      <p:bldP spid="94" grpId="0" animBg="1"/>
      <p:bldP spid="95" grpId="0" animBg="1"/>
      <p:bldP spid="96" grpId="1" animBg="1"/>
      <p:bldP spid="266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Modeling Partial Behavior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410200"/>
          </a:xfrm>
        </p:spPr>
        <p:txBody>
          <a:bodyPr/>
          <a:lstStyle/>
          <a:p>
            <a:r>
              <a:rPr lang="en-US" sz="3200" smtClean="0">
                <a:ea typeface="ＭＳ Ｐゴシック"/>
              </a:rPr>
              <a:t>Modal Transition Systems (MTS)</a:t>
            </a:r>
          </a:p>
          <a:p>
            <a:pPr lvl="1"/>
            <a:r>
              <a:rPr lang="en-US" sz="2800" smtClean="0">
                <a:ea typeface="ＭＳ Ｐゴシック"/>
              </a:rPr>
              <a:t>Required behavior</a:t>
            </a:r>
          </a:p>
          <a:p>
            <a:pPr lvl="1"/>
            <a:r>
              <a:rPr lang="en-US" sz="2800" smtClean="0">
                <a:ea typeface="ＭＳ Ｐゴシック"/>
              </a:rPr>
              <a:t>Potential behavior</a:t>
            </a:r>
          </a:p>
          <a:p>
            <a:pPr lvl="2"/>
            <a:r>
              <a:rPr lang="en-US" sz="2400" smtClean="0">
                <a:ea typeface="ＭＳ Ｐゴシック"/>
              </a:rPr>
              <a:t>Marked with “?” sign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819400" y="45720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724400" y="45720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S2</a:t>
            </a:r>
          </a:p>
        </p:txBody>
      </p:sp>
      <p:cxnSp>
        <p:nvCxnSpPr>
          <p:cNvPr id="7" name="Straight Arrow Connector 6"/>
          <p:cNvCxnSpPr>
            <a:cxnSpLocks noChangeShapeType="1"/>
            <a:stCxn id="4" idx="7"/>
            <a:endCxn id="5" idx="1"/>
          </p:cNvCxnSpPr>
          <p:nvPr/>
        </p:nvCxnSpPr>
        <p:spPr bwMode="auto">
          <a:xfrm>
            <a:off x="3275013" y="4649788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629400" y="45720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S3</a:t>
            </a:r>
          </a:p>
        </p:txBody>
      </p:sp>
      <p:cxnSp>
        <p:nvCxnSpPr>
          <p:cNvPr id="11" name="Straight Arrow Connector 10"/>
          <p:cNvCxnSpPr>
            <a:stCxn id="5" idx="6"/>
            <a:endCxn id="9" idx="2"/>
          </p:cNvCxnSpPr>
          <p:nvPr/>
        </p:nvCxnSpPr>
        <p:spPr>
          <a:xfrm>
            <a:off x="5257800" y="4838700"/>
            <a:ext cx="1371600" cy="0"/>
          </a:xfrm>
          <a:prstGeom prst="straightConnector1">
            <a:avLst/>
          </a:prstGeom>
          <a:ln w="31750">
            <a:solidFill>
              <a:schemeClr val="bg1">
                <a:lumMod val="50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724400" y="5867400"/>
            <a:ext cx="533400" cy="533400"/>
          </a:xfrm>
          <a:prstGeom prst="ellipse">
            <a:avLst/>
          </a:prstGeom>
          <a:solidFill>
            <a:srgbClr val="FFC2A3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0" rIns="0"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u="none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26633" name="TextBox 12"/>
          <p:cNvSpPr txBox="1">
            <a:spLocks noChangeArrowheads="1"/>
          </p:cNvSpPr>
          <p:nvPr/>
        </p:nvSpPr>
        <p:spPr bwMode="auto">
          <a:xfrm>
            <a:off x="3810000" y="43005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</a:t>
            </a:r>
          </a:p>
        </p:txBody>
      </p:sp>
      <p:sp>
        <p:nvSpPr>
          <p:cNvPr id="26634" name="TextBox 21"/>
          <p:cNvSpPr txBox="1">
            <a:spLocks noChangeArrowheads="1"/>
          </p:cNvSpPr>
          <p:nvPr/>
        </p:nvSpPr>
        <p:spPr bwMode="auto">
          <a:xfrm>
            <a:off x="5715000" y="44529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e2</a:t>
            </a:r>
          </a:p>
        </p:txBody>
      </p:sp>
      <p:cxnSp>
        <p:nvCxnSpPr>
          <p:cNvPr id="23" name="Curved Connector 22"/>
          <p:cNvCxnSpPr>
            <a:cxnSpLocks noChangeShapeType="1"/>
            <a:stCxn id="5" idx="1"/>
            <a:endCxn id="5" idx="7"/>
          </p:cNvCxnSpPr>
          <p:nvPr/>
        </p:nvCxnSpPr>
        <p:spPr bwMode="auto">
          <a:xfrm rot="5400000" flipV="1">
            <a:off x="4990307" y="4461669"/>
            <a:ext cx="1587" cy="377825"/>
          </a:xfrm>
          <a:prstGeom prst="curvedConnector3">
            <a:avLst>
              <a:gd name="adj1" fmla="val -19300000"/>
            </a:avLst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6636" name="TextBox 25"/>
          <p:cNvSpPr txBox="1">
            <a:spLocks noChangeArrowheads="1"/>
          </p:cNvSpPr>
          <p:nvPr/>
        </p:nvSpPr>
        <p:spPr bwMode="auto">
          <a:xfrm>
            <a:off x="4800600" y="3995738"/>
            <a:ext cx="533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e1?</a:t>
            </a:r>
          </a:p>
        </p:txBody>
      </p:sp>
      <p:cxnSp>
        <p:nvCxnSpPr>
          <p:cNvPr id="27" name="Straight Arrow Connector 26"/>
          <p:cNvCxnSpPr>
            <a:cxnSpLocks noChangeShapeType="1"/>
            <a:stCxn id="5" idx="4"/>
            <a:endCxn id="12" idx="0"/>
          </p:cNvCxnSpPr>
          <p:nvPr/>
        </p:nvCxnSpPr>
        <p:spPr bwMode="auto">
          <a:xfrm>
            <a:off x="4991100" y="5105400"/>
            <a:ext cx="0" cy="7620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2" name="Straight Arrow Connector 31"/>
          <p:cNvCxnSpPr>
            <a:cxnSpLocks noChangeShapeType="1"/>
            <a:stCxn id="5" idx="3"/>
            <a:endCxn id="4" idx="5"/>
          </p:cNvCxnSpPr>
          <p:nvPr/>
        </p:nvCxnSpPr>
        <p:spPr bwMode="auto">
          <a:xfrm flipH="1">
            <a:off x="3275013" y="5027613"/>
            <a:ext cx="1527175" cy="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6639" name="TextBox 34"/>
          <p:cNvSpPr txBox="1">
            <a:spLocks noChangeArrowheads="1"/>
          </p:cNvSpPr>
          <p:nvPr/>
        </p:nvSpPr>
        <p:spPr bwMode="auto">
          <a:xfrm>
            <a:off x="3810000" y="50625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e3</a:t>
            </a:r>
          </a:p>
        </p:txBody>
      </p:sp>
      <p:sp>
        <p:nvSpPr>
          <p:cNvPr id="26640" name="TextBox 35"/>
          <p:cNvSpPr txBox="1">
            <a:spLocks noChangeArrowheads="1"/>
          </p:cNvSpPr>
          <p:nvPr/>
        </p:nvSpPr>
        <p:spPr bwMode="auto">
          <a:xfrm>
            <a:off x="5105400" y="5291138"/>
            <a:ext cx="533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e3?</a:t>
            </a:r>
          </a:p>
        </p:txBody>
      </p:sp>
      <p:cxnSp>
        <p:nvCxnSpPr>
          <p:cNvPr id="37" name="Straight Arrow Connector 36"/>
          <p:cNvCxnSpPr>
            <a:cxnSpLocks noChangeShapeType="1"/>
            <a:stCxn id="9" idx="4"/>
            <a:endCxn id="12" idx="6"/>
          </p:cNvCxnSpPr>
          <p:nvPr/>
        </p:nvCxnSpPr>
        <p:spPr bwMode="auto">
          <a:xfrm flipH="1">
            <a:off x="5257800" y="5105400"/>
            <a:ext cx="1638300" cy="10287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6642" name="TextBox 39"/>
          <p:cNvSpPr txBox="1">
            <a:spLocks noChangeArrowheads="1"/>
          </p:cNvSpPr>
          <p:nvPr/>
        </p:nvSpPr>
        <p:spPr bwMode="auto">
          <a:xfrm>
            <a:off x="6096000" y="5595938"/>
            <a:ext cx="533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e1?</a:t>
            </a:r>
          </a:p>
        </p:txBody>
      </p:sp>
      <p:cxnSp>
        <p:nvCxnSpPr>
          <p:cNvPr id="41" name="Straight Arrow Connector 40"/>
          <p:cNvCxnSpPr>
            <a:cxnSpLocks noChangeShapeType="1"/>
            <a:stCxn id="12" idx="2"/>
            <a:endCxn id="4" idx="4"/>
          </p:cNvCxnSpPr>
          <p:nvPr/>
        </p:nvCxnSpPr>
        <p:spPr bwMode="auto">
          <a:xfrm flipH="1" flipV="1">
            <a:off x="3086100" y="5105400"/>
            <a:ext cx="1638300" cy="1028700"/>
          </a:xfrm>
          <a:prstGeom prst="straightConnector1">
            <a:avLst/>
          </a:prstGeom>
          <a:noFill/>
          <a:ln w="31750" algn="ctr">
            <a:solidFill>
              <a:srgbClr val="7F7F7F"/>
            </a:solidFill>
            <a:round/>
            <a:headEnd/>
            <a:tailEnd type="stealth" w="lg" len="lg"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6644" name="TextBox 43"/>
          <p:cNvSpPr txBox="1">
            <a:spLocks noChangeArrowheads="1"/>
          </p:cNvSpPr>
          <p:nvPr/>
        </p:nvSpPr>
        <p:spPr bwMode="auto">
          <a:xfrm>
            <a:off x="3581400" y="5672138"/>
            <a:ext cx="45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u="none"/>
              <a:t>e2</a:t>
            </a:r>
          </a:p>
        </p:txBody>
      </p:sp>
      <p:sp>
        <p:nvSpPr>
          <p:cNvPr id="26645" name="TextBox 69"/>
          <p:cNvSpPr txBox="1">
            <a:spLocks noChangeArrowheads="1"/>
          </p:cNvSpPr>
          <p:nvPr/>
        </p:nvSpPr>
        <p:spPr bwMode="auto">
          <a:xfrm>
            <a:off x="1981200" y="3919538"/>
            <a:ext cx="1219200" cy="43973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MTS M</a:t>
            </a:r>
          </a:p>
        </p:txBody>
      </p:sp>
      <p:sp>
        <p:nvSpPr>
          <p:cNvPr id="26646" name="AutoShape 39"/>
          <p:cNvSpPr>
            <a:spLocks noChangeArrowheads="1"/>
          </p:cNvSpPr>
          <p:nvPr/>
        </p:nvSpPr>
        <p:spPr bwMode="auto">
          <a:xfrm>
            <a:off x="2667000" y="4605338"/>
            <a:ext cx="228600" cy="762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2709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Current Solutions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1800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System-level partial behavioral model synthesis [2]</a:t>
            </a:r>
          </a:p>
          <a:p>
            <a:endParaRPr lang="en-US" smtClean="0">
              <a:ea typeface="ＭＳ Ｐゴシック"/>
            </a:endParaRPr>
          </a:p>
          <a:p>
            <a:r>
              <a:rPr lang="en-US" smtClean="0">
                <a:ea typeface="ＭＳ Ｐゴシック"/>
              </a:rPr>
              <a:t>Shortcomings</a:t>
            </a:r>
          </a:p>
          <a:p>
            <a:pPr lvl="1"/>
            <a:r>
              <a:rPr lang="en-US" smtClean="0">
                <a:ea typeface="ＭＳ Ｐゴシック"/>
              </a:rPr>
              <a:t>Potential errors – system-level perspective</a:t>
            </a:r>
          </a:p>
          <a:p>
            <a:pPr lvl="2"/>
            <a:r>
              <a:rPr lang="en-US" smtClean="0">
                <a:ea typeface="ＭＳ Ｐゴシック"/>
              </a:rPr>
              <a:t>Components cannot satisfy the specification</a:t>
            </a:r>
          </a:p>
          <a:p>
            <a:pPr lvl="2"/>
            <a:r>
              <a:rPr lang="en-US" smtClean="0">
                <a:ea typeface="ＭＳ Ｐゴシック"/>
              </a:rPr>
              <a:t>Overlook discrepancies among specifications</a:t>
            </a:r>
          </a:p>
          <a:p>
            <a:pPr lvl="1"/>
            <a:r>
              <a:rPr lang="en-US" smtClean="0">
                <a:ea typeface="ＭＳ Ｐゴシック"/>
              </a:rPr>
              <a:t>Scale, analyzability and comprehensibility</a:t>
            </a:r>
            <a:r>
              <a:rPr lang="en-US" sz="3200" smtClean="0">
                <a:ea typeface="ＭＳ Ｐゴシック"/>
              </a:rPr>
              <a:t> </a:t>
            </a:r>
          </a:p>
        </p:txBody>
      </p:sp>
    </p:spTree>
  </p:cSld>
  <p:clrMapOvr>
    <a:masterClrMapping/>
  </p:clrMapOvr>
  <p:transition advTm="2170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ＭＳ Ｐゴシック"/>
              </a:rPr>
              <a:t>Our Approach</a:t>
            </a:r>
          </a:p>
        </p:txBody>
      </p:sp>
      <p:sp>
        <p:nvSpPr>
          <p:cNvPr id="30722" name="TextBox 4"/>
          <p:cNvSpPr txBox="1">
            <a:spLocks noChangeArrowheads="1"/>
          </p:cNvSpPr>
          <p:nvPr/>
        </p:nvSpPr>
        <p:spPr bwMode="auto">
          <a:xfrm>
            <a:off x="1371600" y="2057400"/>
            <a:ext cx="6477000" cy="1098550"/>
          </a:xfrm>
          <a:prstGeom prst="rect">
            <a:avLst/>
          </a:prstGeom>
          <a:solidFill>
            <a:srgbClr val="FFCC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600" u="none"/>
              <a:t>Generating Component-Level Partial-Behavior Models (MTSs) </a:t>
            </a:r>
          </a:p>
        </p:txBody>
      </p:sp>
      <p:pic>
        <p:nvPicPr>
          <p:cNvPr id="30723" name="Picture 2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3811588"/>
            <a:ext cx="2219325" cy="22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itle 1"/>
          <p:cNvSpPr txBox="1">
            <a:spLocks/>
          </p:cNvSpPr>
          <p:nvPr/>
        </p:nvSpPr>
        <p:spPr bwMode="auto">
          <a:xfrm>
            <a:off x="914400" y="990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800" b="1" u="none"/>
              <a:t>NEW IDEA:</a:t>
            </a:r>
          </a:p>
        </p:txBody>
      </p:sp>
    </p:spTree>
  </p:cSld>
  <p:clrMapOvr>
    <a:masterClrMapping/>
  </p:clrMapOvr>
  <p:transition advTm="398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</a:rPr>
              <a:t>Component-Level MTS Synthesis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276600" cy="1295400"/>
          </a:xfrm>
        </p:spPr>
        <p:txBody>
          <a:bodyPr/>
          <a:lstStyle/>
          <a:p>
            <a:r>
              <a:rPr lang="en-US" sz="3200" smtClean="0">
                <a:ea typeface="ＭＳ Ｐゴシック"/>
              </a:rPr>
              <a:t>Inputs</a:t>
            </a:r>
          </a:p>
          <a:p>
            <a:pPr lvl="1"/>
            <a:r>
              <a:rPr lang="en-US" sz="2800" smtClean="0">
                <a:ea typeface="ＭＳ Ｐゴシック"/>
              </a:rPr>
              <a:t>Sequence diagrams</a:t>
            </a:r>
          </a:p>
          <a:p>
            <a:pPr lvl="1"/>
            <a:r>
              <a:rPr lang="en-US" sz="2800" smtClean="0">
                <a:ea typeface="ＭＳ Ｐゴシック"/>
              </a:rPr>
              <a:t>Pre/post constraints</a:t>
            </a:r>
          </a:p>
        </p:txBody>
      </p:sp>
      <p:sp>
        <p:nvSpPr>
          <p:cNvPr id="32771" name="Content Placeholder 2"/>
          <p:cNvSpPr txBox="1">
            <a:spLocks/>
          </p:cNvSpPr>
          <p:nvPr/>
        </p:nvSpPr>
        <p:spPr bwMode="auto">
          <a:xfrm>
            <a:off x="5410200" y="2743200"/>
            <a:ext cx="3276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2900" eaLnBrk="0" hangingPunct="0">
              <a:spcBef>
                <a:spcPts val="1200"/>
              </a:spcBef>
              <a:spcAft>
                <a:spcPts val="600"/>
              </a:spcAft>
              <a:buClr>
                <a:srgbClr val="990000"/>
              </a:buClr>
              <a:buFontTx/>
              <a:buChar char="•"/>
            </a:pPr>
            <a:r>
              <a:rPr lang="en-US" sz="3200" u="none"/>
              <a:t>Outputs</a:t>
            </a:r>
          </a:p>
          <a:p>
            <a:pPr marL="742950" lvl="1" indent="-285750" eaLnBrk="0" hangingPunct="0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sz="2800" u="none"/>
              <a:t>Component MTSs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657600" y="3200400"/>
            <a:ext cx="1447800" cy="381000"/>
          </a:xfrm>
          <a:prstGeom prst="rightArrow">
            <a:avLst/>
          </a:prstGeom>
          <a:gradFill>
            <a:gsLst>
              <a:gs pos="0">
                <a:schemeClr val="accent2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Aft>
                <a:spcPts val="600"/>
              </a:spcAft>
              <a:defRPr/>
            </a:pPr>
            <a:endParaRPr lang="en-US" sz="2400" u="none"/>
          </a:p>
        </p:txBody>
      </p:sp>
    </p:spTree>
  </p:cSld>
  <p:clrMapOvr>
    <a:masterClrMapping/>
  </p:clrMapOvr>
  <p:transition advTm="13125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|8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heme/theme1.xml><?xml version="1.0" encoding="utf-8"?>
<a:theme xmlns:a="http://schemas.openxmlformats.org/drawingml/2006/main" name="maxs_template">
  <a:themeElements>
    <a:clrScheme name="maxs_templ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maxs_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axs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xs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xs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xs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xs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xs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xs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651</Words>
  <Application>Microsoft Office PowerPoint</Application>
  <PresentationFormat>On-screen Show (4:3)</PresentationFormat>
  <Paragraphs>287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Times New Roman</vt:lpstr>
      <vt:lpstr>ＭＳ Ｐゴシック</vt:lpstr>
      <vt:lpstr>Arial</vt:lpstr>
      <vt:lpstr>Tahoma</vt:lpstr>
      <vt:lpstr>Georgia</vt:lpstr>
      <vt:lpstr>Symbol</vt:lpstr>
      <vt:lpstr>maxs_template</vt:lpstr>
      <vt:lpstr>maxs_template</vt:lpstr>
      <vt:lpstr>Image</vt:lpstr>
      <vt:lpstr>From System Specifications to Component Behavioral Models</vt:lpstr>
      <vt:lpstr>Background</vt:lpstr>
      <vt:lpstr>Problem Statement</vt:lpstr>
      <vt:lpstr>Web Cache Example</vt:lpstr>
      <vt:lpstr>Current Solutions</vt:lpstr>
      <vt:lpstr>Modeling Partial Behavior</vt:lpstr>
      <vt:lpstr>Current Solutions</vt:lpstr>
      <vt:lpstr>Our Approach</vt:lpstr>
      <vt:lpstr>Component-Level MTS Synthesis</vt:lpstr>
      <vt:lpstr>Component-Level MTS Synthesis</vt:lpstr>
      <vt:lpstr>Phase 1</vt:lpstr>
      <vt:lpstr>Phase 2</vt:lpstr>
      <vt:lpstr>Phase 3</vt:lpstr>
      <vt:lpstr>Phase 4</vt:lpstr>
      <vt:lpstr>Utilization 1: Discovery of Specification Discrepancies</vt:lpstr>
      <vt:lpstr>Utilization 2: Requirements Elicitation</vt:lpstr>
      <vt:lpstr>Utilization 3: OTS Component Selection</vt:lpstr>
      <vt:lpstr>Utilization 4: As-intended vs. As-implemented</vt:lpstr>
      <vt:lpstr>Conclusions</vt:lpstr>
      <vt:lpstr>Thank you!</vt:lpstr>
    </vt:vector>
  </TitlesOfParts>
  <Company>University of Southern California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Jason Dziegielewski</dc:creator>
  <cp:lastModifiedBy>Ivo Krka</cp:lastModifiedBy>
  <cp:revision>169</cp:revision>
  <dcterms:created xsi:type="dcterms:W3CDTF">2008-06-04T17:43:20Z</dcterms:created>
  <dcterms:modified xsi:type="dcterms:W3CDTF">2009-06-05T18:57:19Z</dcterms:modified>
</cp:coreProperties>
</file>